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365" r:id="rId5"/>
    <p:sldId id="366" r:id="rId6"/>
    <p:sldId id="367" r:id="rId7"/>
    <p:sldId id="362" r:id="rId8"/>
    <p:sldId id="363" r:id="rId9"/>
    <p:sldId id="262" r:id="rId10"/>
    <p:sldId id="265" r:id="rId11"/>
    <p:sldId id="266" r:id="rId12"/>
    <p:sldId id="335" r:id="rId13"/>
    <p:sldId id="307" r:id="rId14"/>
    <p:sldId id="308" r:id="rId15"/>
    <p:sldId id="336" r:id="rId16"/>
    <p:sldId id="338" r:id="rId17"/>
    <p:sldId id="339" r:id="rId18"/>
    <p:sldId id="312" r:id="rId19"/>
    <p:sldId id="313" r:id="rId20"/>
    <p:sldId id="314" r:id="rId21"/>
    <p:sldId id="316" r:id="rId22"/>
    <p:sldId id="315" r:id="rId23"/>
    <p:sldId id="317" r:id="rId24"/>
    <p:sldId id="341" r:id="rId25"/>
    <p:sldId id="364" r:id="rId26"/>
    <p:sldId id="36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12"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10/19/16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10/19/16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10/19/16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10/19/16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10/19/16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10/19/16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10/19/16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10/19/16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t>10/19/16</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2920"/>
            <a:ext cx="7772400" cy="3637397"/>
          </a:xfrm>
        </p:spPr>
        <p:txBody>
          <a:bodyPr/>
          <a:lstStyle/>
          <a:p>
            <a:r>
              <a:rPr lang="en-US" sz="4000" b="1" dirty="0" smtClean="0">
                <a:latin typeface="Chalkboard SE Regular"/>
                <a:cs typeface="Chalkboard SE Regular"/>
              </a:rPr>
              <a:t/>
            </a:r>
            <a:br>
              <a:rPr lang="en-US" sz="4000" b="1" dirty="0" smtClean="0">
                <a:latin typeface="Chalkboard SE Regular"/>
                <a:cs typeface="Chalkboard SE Regular"/>
              </a:rPr>
            </a:br>
            <a:r>
              <a:rPr lang="en-US" sz="4000" b="1" dirty="0" smtClean="0">
                <a:latin typeface="Chalkboard SE Regular"/>
                <a:cs typeface="Chalkboard SE Regular"/>
              </a:rPr>
              <a:t>Dehumanizing Humanities:</a:t>
            </a:r>
            <a:br>
              <a:rPr lang="en-US" sz="4000" b="1" dirty="0" smtClean="0">
                <a:latin typeface="Chalkboard SE Regular"/>
                <a:cs typeface="Chalkboard SE Regular"/>
              </a:rPr>
            </a:br>
            <a:r>
              <a:rPr lang="en-US" sz="4000" b="1" dirty="0" smtClean="0">
                <a:latin typeface="Chalkboard SE Regular"/>
                <a:cs typeface="Chalkboard SE Regular"/>
              </a:rPr>
              <a:t>Thinking </a:t>
            </a:r>
            <a:r>
              <a:rPr lang="en-US" sz="4000" b="1" dirty="0" smtClean="0">
                <a:latin typeface="Chalkboard SE Regular"/>
                <a:cs typeface="Chalkboard SE Regular"/>
              </a:rPr>
              <a:t>ourselves into the Being of </a:t>
            </a:r>
            <a:r>
              <a:rPr lang="en-US" sz="4000" b="1" dirty="0" smtClean="0">
                <a:latin typeface="Chalkboard SE Regular"/>
                <a:cs typeface="Chalkboard SE Regular"/>
              </a:rPr>
              <a:t>Another </a:t>
            </a:r>
            <a:r>
              <a:rPr lang="en-US" sz="4000" b="1" dirty="0">
                <a:latin typeface="Chalkboard SE Regular"/>
                <a:cs typeface="Chalkboard SE Regular"/>
              </a:rPr>
              <a:t/>
            </a:r>
            <a:br>
              <a:rPr lang="en-US" sz="4000" b="1" dirty="0">
                <a:latin typeface="Chalkboard SE Regular"/>
                <a:cs typeface="Chalkboard SE Regular"/>
              </a:rPr>
            </a:br>
            <a:r>
              <a:rPr lang="en-US" sz="4000" b="1" dirty="0" smtClean="0">
                <a:latin typeface="Chalkboard SE Regular"/>
                <a:cs typeface="Chalkboard SE Regular"/>
              </a:rPr>
              <a:t/>
            </a:r>
            <a:br>
              <a:rPr lang="en-US" sz="4000" b="1" dirty="0" smtClean="0">
                <a:latin typeface="Chalkboard SE Regular"/>
                <a:cs typeface="Chalkboard SE Regular"/>
              </a:rPr>
            </a:br>
            <a:r>
              <a:rPr lang="en-US" sz="4000" b="1" dirty="0" smtClean="0">
                <a:latin typeface="Chalkboard SE Regular"/>
                <a:cs typeface="Chalkboard SE Regular"/>
              </a:rPr>
              <a:t>“Clarksdale Mississippi”</a:t>
            </a:r>
            <a:endParaRPr lang="en-US" sz="4000" b="1" dirty="0">
              <a:latin typeface="Chalkboard SE Regular"/>
              <a:cs typeface="Chalkboard SE Regular"/>
            </a:endParaRPr>
          </a:p>
        </p:txBody>
      </p:sp>
      <p:sp>
        <p:nvSpPr>
          <p:cNvPr id="5" name="TextBox 4"/>
          <p:cNvSpPr txBox="1"/>
          <p:nvPr/>
        </p:nvSpPr>
        <p:spPr>
          <a:xfrm>
            <a:off x="1799315" y="4943656"/>
            <a:ext cx="5670112" cy="369332"/>
          </a:xfrm>
          <a:prstGeom prst="rect">
            <a:avLst/>
          </a:prstGeom>
          <a:noFill/>
        </p:spPr>
        <p:txBody>
          <a:bodyPr wrap="square" rtlCol="0">
            <a:spAutoFit/>
          </a:bodyPr>
          <a:lstStyle/>
          <a:p>
            <a:pPr algn="ctr"/>
            <a:r>
              <a:rPr lang="en-US" dirty="0" smtClean="0"/>
              <a:t>Note: This is an academic manifesto written for </a:t>
            </a:r>
            <a:r>
              <a:rPr lang="en-US" dirty="0" err="1" smtClean="0"/>
              <a:t>Hypatia</a:t>
            </a:r>
            <a:endParaRPr lang="en-US" dirty="0"/>
          </a:p>
        </p:txBody>
      </p:sp>
    </p:spTree>
    <p:extLst>
      <p:ext uri="{BB962C8B-B14F-4D97-AF65-F5344CB8AC3E}">
        <p14:creationId xmlns:p14="http://schemas.microsoft.com/office/powerpoint/2010/main" val="35705633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 2016-10-16 13.19.43.png"/>
          <p:cNvPicPr>
            <a:picLocks noGrp="1" noChangeAspect="1"/>
          </p:cNvPicPr>
          <p:nvPr>
            <p:ph idx="1"/>
          </p:nvPr>
        </p:nvPicPr>
        <p:blipFill>
          <a:blip r:embed="rId2">
            <a:extLst>
              <a:ext uri="{28A0092B-C50C-407E-A947-70E740481C1C}">
                <a14:useLocalDpi xmlns:a14="http://schemas.microsoft.com/office/drawing/2010/main" val="0"/>
              </a:ext>
            </a:extLst>
          </a:blip>
          <a:srcRect l="-16133" r="-16133"/>
          <a:stretch>
            <a:fillRect/>
          </a:stretch>
        </p:blipFill>
        <p:spPr>
          <a:xfrm>
            <a:off x="0" y="698500"/>
            <a:ext cx="9144000" cy="5427663"/>
          </a:xfrm>
        </p:spPr>
      </p:pic>
    </p:spTree>
    <p:extLst>
      <p:ext uri="{BB962C8B-B14F-4D97-AF65-F5344CB8AC3E}">
        <p14:creationId xmlns:p14="http://schemas.microsoft.com/office/powerpoint/2010/main" val="440943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 2016-10-16 13.20.44.png"/>
          <p:cNvPicPr>
            <a:picLocks noGrp="1" noChangeAspect="1"/>
          </p:cNvPicPr>
          <p:nvPr>
            <p:ph idx="1"/>
          </p:nvPr>
        </p:nvPicPr>
        <p:blipFill>
          <a:blip r:embed="rId2">
            <a:extLst>
              <a:ext uri="{28A0092B-C50C-407E-A947-70E740481C1C}">
                <a14:useLocalDpi xmlns:a14="http://schemas.microsoft.com/office/drawing/2010/main" val="0"/>
              </a:ext>
            </a:extLst>
          </a:blip>
          <a:srcRect t="-27950" b="-27950"/>
          <a:stretch>
            <a:fillRect/>
          </a:stretch>
        </p:blipFill>
        <p:spPr>
          <a:xfrm>
            <a:off x="828675" y="-260350"/>
            <a:ext cx="7770813" cy="4257675"/>
          </a:xfrm>
        </p:spPr>
      </p:pic>
      <p:pic>
        <p:nvPicPr>
          <p:cNvPr id="5" name="Picture 4" descr="Screenshot 2016-10-16 13.21.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75" y="4013200"/>
            <a:ext cx="7361238" cy="1054100"/>
          </a:xfrm>
          <a:prstGeom prst="rect">
            <a:avLst/>
          </a:prstGeom>
        </p:spPr>
      </p:pic>
    </p:spTree>
    <p:extLst>
      <p:ext uri="{BB962C8B-B14F-4D97-AF65-F5344CB8AC3E}">
        <p14:creationId xmlns:p14="http://schemas.microsoft.com/office/powerpoint/2010/main" val="6484743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32910"/>
            <a:ext cx="7770813" cy="1320802"/>
          </a:xfrm>
        </p:spPr>
        <p:txBody>
          <a:bodyPr/>
          <a:lstStyle/>
          <a:p>
            <a:r>
              <a:rPr lang="en-US" dirty="0" smtClean="0"/>
              <a:t>The </a:t>
            </a:r>
            <a:r>
              <a:rPr lang="en-US" dirty="0" smtClean="0"/>
              <a:t>Lives of Animals </a:t>
            </a:r>
            <a:r>
              <a:rPr lang="en-US" dirty="0" smtClean="0"/>
              <a:t>Haunt </a:t>
            </a:r>
            <a:r>
              <a:rPr lang="en-US" dirty="0" smtClean="0"/>
              <a:t>Elizabeth Costello.</a:t>
            </a:r>
          </a:p>
          <a:p>
            <a:r>
              <a:rPr lang="en-US" dirty="0" smtClean="0"/>
              <a:t>As Clarksdale Mississippi haunts me</a:t>
            </a:r>
            <a:r>
              <a:rPr lang="en-US" dirty="0" smtClean="0"/>
              <a:t>.</a:t>
            </a:r>
          </a:p>
          <a:p>
            <a:endParaRPr lang="en-US" dirty="0"/>
          </a:p>
        </p:txBody>
      </p:sp>
      <p:pic>
        <p:nvPicPr>
          <p:cNvPr id="4" name="Content Placeholder 3" descr="DSCF3435.JPG"/>
          <p:cNvPicPr>
            <a:picLocks noChangeAspect="1"/>
          </p:cNvPicPr>
          <p:nvPr/>
        </p:nvPicPr>
        <p:blipFill>
          <a:blip r:embed="rId2" cstate="print">
            <a:extLst>
              <a:ext uri="{28A0092B-C50C-407E-A947-70E740481C1C}">
                <a14:useLocalDpi xmlns:a14="http://schemas.microsoft.com/office/drawing/2010/main" val="0"/>
              </a:ext>
            </a:extLst>
          </a:blip>
          <a:srcRect t="13473" b="13473"/>
          <a:stretch>
            <a:fillRect/>
          </a:stretch>
        </p:blipFill>
        <p:spPr>
          <a:xfrm>
            <a:off x="685800" y="1976187"/>
            <a:ext cx="7770813" cy="4257022"/>
          </a:xfrm>
          <a:prstGeom prst="rect">
            <a:avLst/>
          </a:prstGeom>
        </p:spPr>
      </p:pic>
    </p:spTree>
    <p:extLst>
      <p:ext uri="{BB962C8B-B14F-4D97-AF65-F5344CB8AC3E}">
        <p14:creationId xmlns:p14="http://schemas.microsoft.com/office/powerpoint/2010/main" val="30756745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But what is it for me to be haunted by Clarksdale Mississippi</a:t>
            </a:r>
            <a:r>
              <a:rPr lang="en-US" sz="3200" dirty="0" smtClean="0"/>
              <a:t>? What is it for her to be haunted by the Lives of Animals?</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latin typeface="Chalkboard SE Regular"/>
                <a:cs typeface="Chalkboard SE Regular"/>
              </a:rPr>
              <a:t>PERHAPS TO BE HAUNTED BY CLARKSDALE MISSISSIPPI IS TO BE FACED WITH A </a:t>
            </a:r>
            <a:r>
              <a:rPr lang="en-US" dirty="0" smtClean="0">
                <a:latin typeface="Chalkboard SE Regular"/>
                <a:cs typeface="Chalkboard SE Regular"/>
              </a:rPr>
              <a:t>moral QUESTION </a:t>
            </a:r>
            <a:r>
              <a:rPr lang="en-US" dirty="0" smtClean="0">
                <a:latin typeface="Chalkboard SE Regular"/>
                <a:cs typeface="Chalkboard SE Regular"/>
              </a:rPr>
              <a:t>ABOUT </a:t>
            </a:r>
            <a:r>
              <a:rPr lang="en-US" b="1" dirty="0" smtClean="0">
                <a:latin typeface="Chalkboard SE Regular"/>
                <a:cs typeface="Chalkboard SE Regular"/>
              </a:rPr>
              <a:t>US AND THEM</a:t>
            </a:r>
            <a:r>
              <a:rPr lang="en-US" dirty="0" smtClean="0">
                <a:latin typeface="Chalkboard SE Regular"/>
                <a:cs typeface="Chalkboard SE Regular"/>
              </a:rPr>
              <a:t>. A QUESTION ABOUT THEM-POOR/THEM-SOUTHERNERS/THEM-VICTIMS/THEM-DAMNED/THEM-BLACKS.</a:t>
            </a:r>
          </a:p>
          <a:p>
            <a:r>
              <a:rPr lang="en-US" dirty="0" smtClean="0">
                <a:latin typeface="Chalkboard SE Regular"/>
                <a:cs typeface="Chalkboard SE Regular"/>
              </a:rPr>
              <a:t>AND PERHAPS THE QUESTION IS:</a:t>
            </a:r>
          </a:p>
          <a:p>
            <a:r>
              <a:rPr lang="en-US" dirty="0" smtClean="0">
                <a:latin typeface="Chalkboard SE Regular"/>
                <a:cs typeface="Chalkboard SE Regular"/>
              </a:rPr>
              <a:t>WHAT WE SHOULD DO FOR THEM</a:t>
            </a:r>
          </a:p>
          <a:p>
            <a:r>
              <a:rPr lang="en-US" dirty="0" smtClean="0">
                <a:latin typeface="Chalkboard SE Regular"/>
                <a:cs typeface="Chalkboard SE Regular"/>
              </a:rPr>
              <a:t>HOW WE SHOULD UNDERSTAND THEM </a:t>
            </a:r>
            <a:r>
              <a:rPr lang="en-US" dirty="0" smtClean="0">
                <a:latin typeface="Chalkboard SE Regular"/>
                <a:cs typeface="Chalkboard SE Regular"/>
              </a:rPr>
              <a:t>HOW </a:t>
            </a:r>
            <a:r>
              <a:rPr lang="en-US" dirty="0" smtClean="0">
                <a:latin typeface="Chalkboard SE Regular"/>
                <a:cs typeface="Chalkboard SE Regular"/>
              </a:rPr>
              <a:t>WE SHOULD TREAT THEM</a:t>
            </a:r>
          </a:p>
          <a:p>
            <a:r>
              <a:rPr lang="en-US" dirty="0" smtClean="0">
                <a:latin typeface="Chalkboard SE Regular"/>
                <a:cs typeface="Chalkboard SE Regular"/>
              </a:rPr>
              <a:t>WHAT WE CAN LEARN FROM </a:t>
            </a:r>
            <a:r>
              <a:rPr lang="en-US" dirty="0" smtClean="0">
                <a:latin typeface="Chalkboard SE Regular"/>
                <a:cs typeface="Chalkboard SE Regular"/>
              </a:rPr>
              <a:t>THEM</a:t>
            </a:r>
            <a:endParaRPr lang="en-US" dirty="0" smtClean="0">
              <a:latin typeface="Chalkboard SE Regular"/>
              <a:cs typeface="Chalkboard SE Regular"/>
            </a:endParaRPr>
          </a:p>
          <a:p>
            <a:r>
              <a:rPr lang="en-US" dirty="0" smtClean="0">
                <a:latin typeface="Chalkboard SE Regular"/>
                <a:cs typeface="Chalkboard SE Regular"/>
              </a:rPr>
              <a:t>HOW WE SHOULD HELP </a:t>
            </a:r>
            <a:r>
              <a:rPr lang="en-US" dirty="0" smtClean="0">
                <a:latin typeface="Chalkboard SE Regular"/>
                <a:cs typeface="Chalkboard SE Regular"/>
              </a:rPr>
              <a:t>THEM</a:t>
            </a:r>
            <a:endParaRPr lang="en-US" dirty="0">
              <a:latin typeface="Chalkboard SE Regular"/>
              <a:cs typeface="Chalkboard SE Regular"/>
            </a:endParaRPr>
          </a:p>
        </p:txBody>
      </p:sp>
    </p:spTree>
    <p:extLst>
      <p:ext uri="{BB962C8B-B14F-4D97-AF65-F5344CB8AC3E}">
        <p14:creationId xmlns:p14="http://schemas.microsoft.com/office/powerpoint/2010/main" val="8641828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2977"/>
            <a:ext cx="7770813" cy="1429871"/>
          </a:xfrm>
        </p:spPr>
        <p:txBody>
          <a:bodyPr>
            <a:normAutofit/>
          </a:bodyPr>
          <a:lstStyle/>
          <a:p>
            <a:r>
              <a:rPr lang="en-US" sz="2800" b="1" u="sng" dirty="0">
                <a:effectLst/>
              </a:rPr>
              <a:t>In the first series of </a:t>
            </a:r>
            <a:r>
              <a:rPr lang="en-US" sz="2800" b="1" u="sng" dirty="0" smtClean="0">
                <a:effectLst/>
              </a:rPr>
              <a:t>interpretations of this text</a:t>
            </a:r>
            <a:endParaRPr lang="en-US" sz="2800" dirty="0">
              <a:latin typeface="Chalkboard SE Regular"/>
              <a:cs typeface="Chalkboard SE Regular"/>
            </a:endParaRPr>
          </a:p>
        </p:txBody>
      </p:sp>
      <p:sp>
        <p:nvSpPr>
          <p:cNvPr id="3" name="Content Placeholder 2"/>
          <p:cNvSpPr>
            <a:spLocks noGrp="1"/>
          </p:cNvSpPr>
          <p:nvPr>
            <p:ph idx="1"/>
          </p:nvPr>
        </p:nvSpPr>
        <p:spPr>
          <a:xfrm>
            <a:off x="0" y="1054100"/>
            <a:ext cx="8966200" cy="5460999"/>
          </a:xfrm>
        </p:spPr>
        <p:txBody>
          <a:bodyPr>
            <a:normAutofit/>
          </a:bodyPr>
          <a:lstStyle/>
          <a:p>
            <a:r>
              <a:rPr lang="en-US" dirty="0" smtClean="0">
                <a:effectLst/>
              </a:rPr>
              <a:t>by </a:t>
            </a:r>
            <a:r>
              <a:rPr lang="en-US" dirty="0" smtClean="0">
                <a:effectLst/>
              </a:rPr>
              <a:t>a group of philosophers, sociologists and primatologists, the lectures </a:t>
            </a:r>
            <a:r>
              <a:rPr lang="en-US" dirty="0">
                <a:effectLst/>
              </a:rPr>
              <a:t>were taken to concern </a:t>
            </a:r>
            <a:r>
              <a:rPr lang="en-US" dirty="0" smtClean="0">
                <a:effectLst/>
              </a:rPr>
              <a:t>the very same set of questions</a:t>
            </a:r>
            <a:r>
              <a:rPr lang="en-US" dirty="0" smtClean="0">
                <a:effectLst/>
              </a:rPr>
              <a:t>: the </a:t>
            </a:r>
            <a:r>
              <a:rPr lang="en-US" dirty="0">
                <a:effectLst/>
              </a:rPr>
              <a:t>moral issue of </a:t>
            </a:r>
            <a:r>
              <a:rPr lang="en-US" b="1" dirty="0">
                <a:effectLst/>
              </a:rPr>
              <a:t>how </a:t>
            </a:r>
            <a:r>
              <a:rPr lang="en-US" b="1" i="1" dirty="0">
                <a:effectLst/>
              </a:rPr>
              <a:t>we humans</a:t>
            </a:r>
            <a:r>
              <a:rPr lang="en-US" b="1" dirty="0">
                <a:effectLst/>
              </a:rPr>
              <a:t> should be treating </a:t>
            </a:r>
            <a:r>
              <a:rPr lang="en-US" b="1" i="1" dirty="0">
                <a:effectLst/>
              </a:rPr>
              <a:t>them animals</a:t>
            </a:r>
            <a:r>
              <a:rPr lang="en-US" dirty="0">
                <a:effectLst/>
              </a:rPr>
              <a:t>. And they were </a:t>
            </a:r>
            <a:r>
              <a:rPr lang="en-US" dirty="0" smtClean="0">
                <a:effectLst/>
              </a:rPr>
              <a:t>interpreted as giving fictionalized </a:t>
            </a:r>
            <a:r>
              <a:rPr lang="en-US" dirty="0">
                <a:effectLst/>
              </a:rPr>
              <a:t>arguments for the extreme egalitarian view that </a:t>
            </a:r>
            <a:r>
              <a:rPr lang="en-US" i="1" dirty="0">
                <a:effectLst/>
              </a:rPr>
              <a:t>we humans</a:t>
            </a:r>
            <a:r>
              <a:rPr lang="en-US" dirty="0">
                <a:effectLst/>
              </a:rPr>
              <a:t> should be treating </a:t>
            </a:r>
            <a:r>
              <a:rPr lang="en-US" i="1" dirty="0">
                <a:effectLst/>
              </a:rPr>
              <a:t>them animals</a:t>
            </a:r>
            <a:r>
              <a:rPr lang="en-US" dirty="0">
                <a:effectLst/>
              </a:rPr>
              <a:t> as equals. </a:t>
            </a:r>
            <a:endParaRPr lang="en-US" dirty="0" smtClean="0">
              <a:effectLst/>
            </a:endParaRPr>
          </a:p>
          <a:p>
            <a:r>
              <a:rPr lang="en-US" i="1" dirty="0" smtClean="0">
                <a:effectLst/>
              </a:rPr>
              <a:t>But </a:t>
            </a:r>
            <a:r>
              <a:rPr lang="en-US" i="1" dirty="0" smtClean="0">
                <a:effectLst/>
              </a:rPr>
              <a:t>Costello resists such a reading of her being haunted by the lives of animals:</a:t>
            </a:r>
          </a:p>
          <a:p>
            <a:r>
              <a:rPr lang="en-US" dirty="0">
                <a:effectLst/>
              </a:rPr>
              <a:t>“I was hoping not to have to enunciate principles [she </a:t>
            </a:r>
            <a:r>
              <a:rPr lang="en-US" dirty="0" smtClean="0">
                <a:effectLst/>
              </a:rPr>
              <a:t>says in clarification of her lectures]</a:t>
            </a:r>
            <a:r>
              <a:rPr lang="en-US" dirty="0">
                <a:effectLst/>
              </a:rPr>
              <a:t>….If principles are what you want to take away from this talk, I would have to respond, open your heart and listen to what your heart says….I have never been much interested in proscriptions, dietary or otherwise. Proscriptions, laws. I am more interested in what lies behind them.” (p. 37</a:t>
            </a:r>
            <a:r>
              <a:rPr lang="en-US" dirty="0" smtClean="0">
                <a:effectLst/>
              </a:rPr>
              <a:t>)</a:t>
            </a:r>
            <a:endParaRPr lang="en-US" dirty="0">
              <a:effectLst/>
            </a:endParaRPr>
          </a:p>
        </p:txBody>
      </p:sp>
    </p:spTree>
    <p:extLst>
      <p:ext uri="{BB962C8B-B14F-4D97-AF65-F5344CB8AC3E}">
        <p14:creationId xmlns:p14="http://schemas.microsoft.com/office/powerpoint/2010/main" val="3017495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072777"/>
          </a:xfrm>
        </p:spPr>
        <p:txBody>
          <a:bodyPr>
            <a:normAutofit/>
          </a:bodyPr>
          <a:lstStyle/>
          <a:p>
            <a:r>
              <a:rPr lang="en-US" sz="2800" dirty="0" smtClean="0"/>
              <a:t>The knowledge that haunts Costello</a:t>
            </a:r>
            <a:endParaRPr lang="en-US" sz="2800" dirty="0"/>
          </a:p>
        </p:txBody>
      </p:sp>
      <p:sp>
        <p:nvSpPr>
          <p:cNvPr id="3" name="Content Placeholder 2"/>
          <p:cNvSpPr>
            <a:spLocks noGrp="1"/>
          </p:cNvSpPr>
          <p:nvPr>
            <p:ph idx="1"/>
          </p:nvPr>
        </p:nvSpPr>
        <p:spPr>
          <a:xfrm>
            <a:off x="685800" y="1193800"/>
            <a:ext cx="7770813" cy="4932363"/>
          </a:xfrm>
        </p:spPr>
        <p:txBody>
          <a:bodyPr>
            <a:normAutofit/>
          </a:bodyPr>
          <a:lstStyle/>
          <a:p>
            <a:r>
              <a:rPr lang="en-US" dirty="0" smtClean="0">
                <a:effectLst/>
              </a:rPr>
              <a:t>Is not a knowledge of a moral truth in my profession: say a truth about how we x should treat them y.</a:t>
            </a:r>
          </a:p>
          <a:p>
            <a:r>
              <a:rPr lang="en-US" dirty="0" smtClean="0">
                <a:effectLst/>
              </a:rPr>
              <a:t>The knowledge that haunts her she likens to the knowledge of death.</a:t>
            </a:r>
          </a:p>
          <a:p>
            <a:endParaRPr lang="en-US" dirty="0"/>
          </a:p>
        </p:txBody>
      </p:sp>
      <p:pic>
        <p:nvPicPr>
          <p:cNvPr id="6" name="Picture 5" descr="Screen Shot 2016-10-17 at 4.20.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2933700"/>
            <a:ext cx="8280400" cy="3911600"/>
          </a:xfrm>
          <a:prstGeom prst="rect">
            <a:avLst/>
          </a:prstGeom>
        </p:spPr>
      </p:pic>
    </p:spTree>
    <p:extLst>
      <p:ext uri="{BB962C8B-B14F-4D97-AF65-F5344CB8AC3E}">
        <p14:creationId xmlns:p14="http://schemas.microsoft.com/office/powerpoint/2010/main" val="30913547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89221"/>
            <a:ext cx="7770813" cy="5836942"/>
          </a:xfrm>
        </p:spPr>
        <p:txBody>
          <a:bodyPr/>
          <a:lstStyle/>
          <a:p>
            <a:r>
              <a:rPr lang="en-US" dirty="0"/>
              <a:t>This </a:t>
            </a:r>
            <a:r>
              <a:rPr lang="en-US" dirty="0" smtClean="0"/>
              <a:t>knowledge Elizabeth Costello says we are capable of, </a:t>
            </a:r>
            <a:r>
              <a:rPr lang="en-US" dirty="0" smtClean="0"/>
              <a:t>but we resist.</a:t>
            </a:r>
            <a:endParaRPr lang="en-US" dirty="0" smtClean="0"/>
          </a:p>
          <a:p>
            <a:endParaRPr lang="en-US" dirty="0"/>
          </a:p>
        </p:txBody>
      </p:sp>
      <p:pic>
        <p:nvPicPr>
          <p:cNvPr id="5" name="Picture 4" descr="Screen Shot 2016-10-17 at 4.26.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1202052"/>
            <a:ext cx="6502400" cy="1549400"/>
          </a:xfrm>
          <a:prstGeom prst="rect">
            <a:avLst/>
          </a:prstGeom>
        </p:spPr>
      </p:pic>
      <p:sp>
        <p:nvSpPr>
          <p:cNvPr id="6" name="TextBox 5"/>
          <p:cNvSpPr txBox="1"/>
          <p:nvPr/>
        </p:nvSpPr>
        <p:spPr>
          <a:xfrm>
            <a:off x="1155700" y="3395205"/>
            <a:ext cx="6928991" cy="3139321"/>
          </a:xfrm>
          <a:prstGeom prst="rect">
            <a:avLst/>
          </a:prstGeom>
          <a:noFill/>
        </p:spPr>
        <p:txBody>
          <a:bodyPr wrap="square" rtlCol="0">
            <a:spAutoFit/>
          </a:bodyPr>
          <a:lstStyle/>
          <a:p>
            <a:r>
              <a:rPr lang="en-US" dirty="0" smtClean="0"/>
              <a:t>We resist this way of knowing, Cora </a:t>
            </a:r>
            <a:r>
              <a:rPr lang="en-US" dirty="0" smtClean="0"/>
              <a:t>Diamond, a philosopher also writing on </a:t>
            </a:r>
            <a:r>
              <a:rPr lang="en-US" dirty="0" smtClean="0"/>
              <a:t>Coetzee’s lectures tells us, because of what she calls “the difficulty of reality</a:t>
            </a:r>
            <a:r>
              <a:rPr lang="en-US" dirty="0" smtClean="0"/>
              <a:t>”</a:t>
            </a:r>
            <a:r>
              <a:rPr lang="en-US" dirty="0" smtClean="0"/>
              <a:t>: the </a:t>
            </a:r>
            <a:r>
              <a:rPr lang="en-US" dirty="0" smtClean="0"/>
              <a:t>difficulty </a:t>
            </a:r>
            <a:r>
              <a:rPr lang="en-US" dirty="0" smtClean="0"/>
              <a:t>of </a:t>
            </a:r>
            <a:r>
              <a:rPr lang="en-US" dirty="0" smtClean="0"/>
              <a:t>understanding something that is both real and inconceivable that inflicts a wound on </a:t>
            </a:r>
          </a:p>
          <a:p>
            <a:endParaRPr lang="en-US" dirty="0"/>
          </a:p>
          <a:p>
            <a:r>
              <a:rPr lang="en-US" dirty="0"/>
              <a:t>To appreciate “the difficulty of reality”, Diamond tells us </a:t>
            </a:r>
          </a:p>
          <a:p>
            <a:r>
              <a:rPr lang="en-US" dirty="0"/>
              <a:t>“is to feel oneself being shouldered out of how one thinks, how one is apparently supposed to think, or to have a sense of the inability of thought to encompass what it is attempting to reach.” (p. 58) </a:t>
            </a:r>
          </a:p>
          <a:p>
            <a:endParaRPr lang="en-US" dirty="0" smtClean="0"/>
          </a:p>
          <a:p>
            <a:endParaRPr lang="en-US" dirty="0"/>
          </a:p>
        </p:txBody>
      </p:sp>
    </p:spTree>
    <p:extLst>
      <p:ext uri="{BB962C8B-B14F-4D97-AF65-F5344CB8AC3E}">
        <p14:creationId xmlns:p14="http://schemas.microsoft.com/office/powerpoint/2010/main" val="32868626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Diamond’s suggestion</a:t>
            </a:r>
            <a:endParaRPr lang="en-US" dirty="0"/>
          </a:p>
        </p:txBody>
      </p:sp>
      <p:sp>
        <p:nvSpPr>
          <p:cNvPr id="3" name="Content Placeholder 2"/>
          <p:cNvSpPr>
            <a:spLocks noGrp="1"/>
          </p:cNvSpPr>
          <p:nvPr>
            <p:ph idx="1"/>
          </p:nvPr>
        </p:nvSpPr>
        <p:spPr/>
        <p:txBody>
          <a:bodyPr>
            <a:normAutofit lnSpcReduction="10000"/>
          </a:bodyPr>
          <a:lstStyle/>
          <a:p>
            <a:r>
              <a:rPr lang="en-US" dirty="0" smtClean="0"/>
              <a:t>We should </a:t>
            </a:r>
            <a:r>
              <a:rPr lang="en-US" dirty="0" smtClean="0"/>
              <a:t>understand </a:t>
            </a:r>
            <a:r>
              <a:rPr lang="en-US" dirty="0"/>
              <a:t>Elizabeth Costello herself </a:t>
            </a:r>
            <a:r>
              <a:rPr lang="en-US" dirty="0" smtClean="0"/>
              <a:t>as the wounded animal, </a:t>
            </a:r>
            <a:r>
              <a:rPr lang="en-US" dirty="0"/>
              <a:t>“the wounded woman, the woman with the haunted mind and the raw nerves” (Diamond p. 48</a:t>
            </a:r>
            <a:r>
              <a:rPr lang="en-US" dirty="0" smtClean="0"/>
              <a:t>). As “a </a:t>
            </a:r>
            <a:r>
              <a:rPr lang="en-US" dirty="0"/>
              <a:t>branded, marked, wounded animal presenting himself as speaking testimony to a gathering of scholars.” (26</a:t>
            </a:r>
            <a:r>
              <a:rPr lang="en-US" dirty="0" smtClean="0"/>
              <a:t>)</a:t>
            </a:r>
          </a:p>
          <a:p>
            <a:r>
              <a:rPr lang="en-US" dirty="0" smtClean="0"/>
              <a:t>And, Diamond continues,</a:t>
            </a:r>
            <a:endParaRPr lang="en-US" dirty="0" smtClean="0"/>
          </a:p>
          <a:p>
            <a:r>
              <a:rPr lang="en-US" dirty="0">
                <a:effectLst/>
              </a:rPr>
              <a:t>“if we see in the lectures a wounded woman, one thing that wounds her is precisely the common and taken for granted mode of thought that ‘how we should treat animals’ is ‘an ethical issue’ and the knowledge that she will be taken to be contributing, or intending to contribute, to discussions of it.” (p. 51) </a:t>
            </a:r>
          </a:p>
          <a:p>
            <a:endParaRPr lang="en-US" dirty="0"/>
          </a:p>
        </p:txBody>
      </p:sp>
    </p:spTree>
    <p:extLst>
      <p:ext uri="{BB962C8B-B14F-4D97-AF65-F5344CB8AC3E}">
        <p14:creationId xmlns:p14="http://schemas.microsoft.com/office/powerpoint/2010/main" val="29254956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So </a:t>
            </a:r>
            <a:r>
              <a:rPr lang="en-US" sz="3600" dirty="0" smtClean="0"/>
              <a:t>that perhaps </a:t>
            </a:r>
            <a:r>
              <a:rPr lang="en-US" sz="3600" dirty="0" smtClean="0"/>
              <a:t>I am being haunted by Clarksdale Mississippi </a:t>
            </a:r>
            <a:endParaRPr lang="en-US" sz="3600" dirty="0"/>
          </a:p>
        </p:txBody>
      </p:sp>
      <p:sp>
        <p:nvSpPr>
          <p:cNvPr id="3" name="Content Placeholder 2"/>
          <p:cNvSpPr>
            <a:spLocks noGrp="1"/>
          </p:cNvSpPr>
          <p:nvPr>
            <p:ph idx="1"/>
          </p:nvPr>
        </p:nvSpPr>
        <p:spPr/>
        <p:txBody>
          <a:bodyPr>
            <a:normAutofit lnSpcReduction="10000"/>
          </a:bodyPr>
          <a:lstStyle/>
          <a:p>
            <a:r>
              <a:rPr lang="en-US" dirty="0" smtClean="0">
                <a:latin typeface="Chalkboard SE Regular"/>
                <a:cs typeface="Chalkboard SE Regular"/>
              </a:rPr>
              <a:t>Because I am FACING THE </a:t>
            </a:r>
            <a:r>
              <a:rPr lang="en-US" dirty="0" smtClean="0">
                <a:latin typeface="Chalkboard SE Regular"/>
                <a:cs typeface="Chalkboard SE Regular"/>
              </a:rPr>
              <a:t>WOUND that I/WHITE/</a:t>
            </a:r>
            <a:r>
              <a:rPr lang="en-US" dirty="0" smtClean="0">
                <a:latin typeface="Chalkboard SE Regular"/>
                <a:cs typeface="Chalkboard SE Regular"/>
              </a:rPr>
              <a:t>GREEK HAVE IN COMMON WITH THEM/BLACK SISTERS AND BROTHERS.</a:t>
            </a:r>
          </a:p>
          <a:p>
            <a:r>
              <a:rPr lang="en-US" dirty="0" smtClean="0">
                <a:latin typeface="Chalkboard SE Regular"/>
                <a:cs typeface="Chalkboard SE Regular"/>
              </a:rPr>
              <a:t>THAT I AM A BEING OF THE SOUTH ALSO.</a:t>
            </a:r>
          </a:p>
          <a:p>
            <a:r>
              <a:rPr lang="en-US" dirty="0" smtClean="0">
                <a:latin typeface="Chalkboard SE Regular"/>
                <a:cs typeface="Chalkboard SE Regular"/>
              </a:rPr>
              <a:t>THAT I AM A BEING OF THE VICTIMS OF RECURRENT FINANCIAL CRISES ALSO.</a:t>
            </a:r>
          </a:p>
          <a:p>
            <a:r>
              <a:rPr lang="en-US" dirty="0" smtClean="0">
                <a:latin typeface="Chalkboard SE Regular"/>
                <a:cs typeface="Chalkboard SE Regular"/>
              </a:rPr>
              <a:t>PERHAPS I AM NOT BLACK OR FROM THE AMERICAN SOUTH BUT </a:t>
            </a:r>
          </a:p>
          <a:p>
            <a:r>
              <a:rPr lang="en-US" dirty="0" smtClean="0">
                <a:latin typeface="Chalkboard SE Regular"/>
                <a:cs typeface="Chalkboard SE Regular"/>
              </a:rPr>
              <a:t>THAT I AM AM A BLACK FROM THE EUROPEAN SOUTH: I.E. A GREEK.</a:t>
            </a:r>
            <a:endParaRPr lang="en-US" dirty="0">
              <a:latin typeface="Chalkboard SE Regular"/>
              <a:cs typeface="Chalkboard SE Regular"/>
            </a:endParaRPr>
          </a:p>
        </p:txBody>
      </p:sp>
    </p:spTree>
    <p:extLst>
      <p:ext uri="{BB962C8B-B14F-4D97-AF65-F5344CB8AC3E}">
        <p14:creationId xmlns:p14="http://schemas.microsoft.com/office/powerpoint/2010/main" val="30319262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halkboard SE Regular"/>
                <a:cs typeface="Chalkboard SE Regular"/>
              </a:rPr>
              <a:t>AND PERHAPS MY BEING HAUNTED BY CLARKSDALE MISSISSIPPI </a:t>
            </a:r>
            <a:endParaRPr lang="en-US" sz="3200" dirty="0">
              <a:latin typeface="Chalkboard SE Regular"/>
              <a:cs typeface="Chalkboard SE Regular"/>
            </a:endParaRPr>
          </a:p>
        </p:txBody>
      </p:sp>
      <p:sp>
        <p:nvSpPr>
          <p:cNvPr id="3" name="Content Placeholder 2"/>
          <p:cNvSpPr>
            <a:spLocks noGrp="1"/>
          </p:cNvSpPr>
          <p:nvPr>
            <p:ph idx="1"/>
          </p:nvPr>
        </p:nvSpPr>
        <p:spPr/>
        <p:txBody>
          <a:bodyPr/>
          <a:lstStyle/>
          <a:p>
            <a:r>
              <a:rPr lang="en-US" dirty="0" smtClean="0">
                <a:latin typeface="Chalkboard SE Regular"/>
                <a:cs typeface="Chalkboard SE Regular"/>
              </a:rPr>
              <a:t>IS A QUESTION OF US WOUNDED ANIMALS/US-VICTIMS OF THE CRISIS/US-GLOBAL SOUTHERNERS. AND PERHAPS THE QUESTION IS:</a:t>
            </a:r>
          </a:p>
          <a:p>
            <a:r>
              <a:rPr lang="en-US" dirty="0" smtClean="0">
                <a:latin typeface="Chalkboard SE Regular"/>
                <a:cs typeface="Chalkboard SE Regular"/>
              </a:rPr>
              <a:t>WHAT WOUNDS US? (THE ECONOMIC CRISIS?)</a:t>
            </a:r>
          </a:p>
          <a:p>
            <a:r>
              <a:rPr lang="en-US" dirty="0" smtClean="0">
                <a:latin typeface="Chalkboard SE Regular"/>
                <a:cs typeface="Chalkboard SE Regular"/>
              </a:rPr>
              <a:t>WHAT BREAKS US? (CAPITALISM?)</a:t>
            </a:r>
          </a:p>
          <a:p>
            <a:r>
              <a:rPr lang="en-US" dirty="0" smtClean="0">
                <a:latin typeface="Chalkboard SE Regular"/>
                <a:cs typeface="Chalkboard SE Regular"/>
              </a:rPr>
              <a:t>WHAT HEALS US? (LESS AUSTERITY?)</a:t>
            </a:r>
          </a:p>
          <a:p>
            <a:r>
              <a:rPr lang="en-US" dirty="0" smtClean="0">
                <a:latin typeface="Chalkboard SE Regular"/>
                <a:cs typeface="Chalkboard SE Regular"/>
              </a:rPr>
              <a:t>WHAT SAVES US? (OUR CENTER WING GOVERNMENTS?)</a:t>
            </a:r>
            <a:endParaRPr lang="en-US" dirty="0">
              <a:latin typeface="Chalkboard SE Regular"/>
              <a:cs typeface="Chalkboard SE Regular"/>
            </a:endParaRPr>
          </a:p>
        </p:txBody>
      </p:sp>
    </p:spTree>
    <p:extLst>
      <p:ext uri="{BB962C8B-B14F-4D97-AF65-F5344CB8AC3E}">
        <p14:creationId xmlns:p14="http://schemas.microsoft.com/office/powerpoint/2010/main" val="7090980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846543"/>
          </a:xfrm>
        </p:spPr>
        <p:txBody>
          <a:bodyPr>
            <a:normAutofit/>
          </a:bodyPr>
          <a:lstStyle/>
          <a:p>
            <a:r>
              <a:rPr lang="en-US" sz="2800" dirty="0" smtClean="0">
                <a:latin typeface="Chalkboard SE Regular"/>
                <a:cs typeface="Chalkboard SE Regular"/>
              </a:rPr>
              <a:t>This </a:t>
            </a:r>
            <a:r>
              <a:rPr lang="en-US" sz="2800" dirty="0" smtClean="0">
                <a:latin typeface="Chalkboard SE Regular"/>
                <a:cs typeface="Chalkboard SE Regular"/>
              </a:rPr>
              <a:t>May I was in </a:t>
            </a:r>
            <a:r>
              <a:rPr lang="en-US" sz="2800" dirty="0" smtClean="0">
                <a:latin typeface="Chalkboard SE Regular"/>
                <a:cs typeface="Chalkboard SE Regular"/>
              </a:rPr>
              <a:t>Clarksdale </a:t>
            </a:r>
            <a:r>
              <a:rPr lang="en-US" sz="2800" dirty="0" smtClean="0">
                <a:latin typeface="Chalkboard SE Regular"/>
                <a:cs typeface="Chalkboard SE Regular"/>
              </a:rPr>
              <a:t>Mississippi:</a:t>
            </a:r>
            <a:endParaRPr lang="en-US" sz="2800" dirty="0">
              <a:latin typeface="Chalkboard SE Regular"/>
              <a:cs typeface="Chalkboard SE Regular"/>
            </a:endParaRPr>
          </a:p>
        </p:txBody>
      </p:sp>
      <p:pic>
        <p:nvPicPr>
          <p:cNvPr id="4" name="Content Placeholder 3" descr="IMG_20160526_183306437.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053" r="7764" b="2053"/>
          <a:stretch/>
        </p:blipFill>
        <p:spPr>
          <a:xfrm>
            <a:off x="-363538" y="966788"/>
            <a:ext cx="9677401" cy="5891212"/>
          </a:xfrm>
        </p:spPr>
      </p:pic>
    </p:spTree>
    <p:extLst>
      <p:ext uri="{BB962C8B-B14F-4D97-AF65-F5344CB8AC3E}">
        <p14:creationId xmlns:p14="http://schemas.microsoft.com/office/powerpoint/2010/main" val="5261251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latin typeface="Chalkboard SE Regular"/>
                <a:cs typeface="Chalkboard SE Regular"/>
              </a:rPr>
              <a:t>BUT </a:t>
            </a:r>
            <a:r>
              <a:rPr lang="en-US" sz="2400" dirty="0" smtClean="0">
                <a:latin typeface="Chalkboard SE Regular"/>
                <a:cs typeface="Chalkboard SE Regular"/>
              </a:rPr>
              <a:t>CLARKSDALE HAUNTS ME STILL. </a:t>
            </a:r>
            <a:r>
              <a:rPr lang="en-US" sz="2400" dirty="0" smtClean="0">
                <a:latin typeface="Chalkboard SE Regular"/>
                <a:cs typeface="Chalkboard SE Regular"/>
              </a:rPr>
              <a:t>COSTELLO </a:t>
            </a:r>
            <a:r>
              <a:rPr lang="en-US" sz="2400" dirty="0" smtClean="0">
                <a:latin typeface="Chalkboard SE Regular"/>
                <a:cs typeface="Chalkboard SE Regular"/>
              </a:rPr>
              <a:t>HAUNTS ME  </a:t>
            </a:r>
            <a:r>
              <a:rPr lang="en-US" sz="2400" dirty="0">
                <a:latin typeface="Chalkboard SE Regular"/>
                <a:cs typeface="Chalkboard SE Regular"/>
              </a:rPr>
              <a:t>STILL. HER WORDS DON’T LET ME REST IN PEACE.</a:t>
            </a:r>
            <a:br>
              <a:rPr lang="en-US" sz="2400" dirty="0">
                <a:latin typeface="Chalkboard SE Regular"/>
                <a:cs typeface="Chalkboard SE Regular"/>
              </a:rPr>
            </a:br>
            <a:endParaRPr lang="en-US" sz="2400" dirty="0">
              <a:latin typeface="Chalkboard SE Regular"/>
              <a:cs typeface="Chalkboard SE Regular"/>
            </a:endParaRPr>
          </a:p>
        </p:txBody>
      </p:sp>
      <p:sp>
        <p:nvSpPr>
          <p:cNvPr id="3" name="Content Placeholder 2"/>
          <p:cNvSpPr>
            <a:spLocks noGrp="1"/>
          </p:cNvSpPr>
          <p:nvPr>
            <p:ph idx="1"/>
          </p:nvPr>
        </p:nvSpPr>
        <p:spPr/>
        <p:txBody>
          <a:bodyPr/>
          <a:lstStyle/>
          <a:p>
            <a:endParaRPr lang="en-US" dirty="0" smtClean="0">
              <a:latin typeface="Chalkboard SE Regular"/>
              <a:cs typeface="Chalkboard SE Regular"/>
            </a:endParaRPr>
          </a:p>
        </p:txBody>
      </p:sp>
      <p:pic>
        <p:nvPicPr>
          <p:cNvPr id="4" name="Content Placeholder 3" descr="DSCF3482.JPG"/>
          <p:cNvPicPr>
            <a:picLocks noChangeAspect="1"/>
          </p:cNvPicPr>
          <p:nvPr/>
        </p:nvPicPr>
        <p:blipFill>
          <a:blip r:embed="rId2" cstate="print">
            <a:extLst>
              <a:ext uri="{28A0092B-C50C-407E-A947-70E740481C1C}">
                <a14:useLocalDpi xmlns:a14="http://schemas.microsoft.com/office/drawing/2010/main" val="0"/>
              </a:ext>
            </a:extLst>
          </a:blip>
          <a:srcRect t="13473" b="13473"/>
          <a:stretch>
            <a:fillRect/>
          </a:stretch>
        </p:blipFill>
        <p:spPr>
          <a:xfrm>
            <a:off x="685800" y="1869141"/>
            <a:ext cx="7770813" cy="4257022"/>
          </a:xfrm>
          <a:prstGeom prst="rect">
            <a:avLst/>
          </a:prstGeom>
        </p:spPr>
      </p:pic>
    </p:spTree>
    <p:extLst>
      <p:ext uri="{BB962C8B-B14F-4D97-AF65-F5344CB8AC3E}">
        <p14:creationId xmlns:p14="http://schemas.microsoft.com/office/powerpoint/2010/main" val="26228778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 2016-10-16 15.40.49.png"/>
          <p:cNvPicPr>
            <a:picLocks noGrp="1" noChangeAspect="1"/>
          </p:cNvPicPr>
          <p:nvPr>
            <p:ph idx="1"/>
          </p:nvPr>
        </p:nvPicPr>
        <p:blipFill>
          <a:blip r:embed="rId2">
            <a:extLst>
              <a:ext uri="{28A0092B-C50C-407E-A947-70E740481C1C}">
                <a14:useLocalDpi xmlns:a14="http://schemas.microsoft.com/office/drawing/2010/main" val="0"/>
              </a:ext>
            </a:extLst>
          </a:blip>
          <a:srcRect l="-19175" r="-19175"/>
          <a:stretch>
            <a:fillRect/>
          </a:stretch>
        </p:blipFill>
        <p:spPr>
          <a:xfrm>
            <a:off x="-483849" y="257010"/>
            <a:ext cx="10296923" cy="5869153"/>
          </a:xfrm>
        </p:spPr>
      </p:pic>
    </p:spTree>
    <p:extLst>
      <p:ext uri="{BB962C8B-B14F-4D97-AF65-F5344CB8AC3E}">
        <p14:creationId xmlns:p14="http://schemas.microsoft.com/office/powerpoint/2010/main" val="35428321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564" y="498900"/>
            <a:ext cx="8800013" cy="6359099"/>
          </a:xfrm>
        </p:spPr>
        <p:txBody>
          <a:bodyPr>
            <a:normAutofit fontScale="92500" lnSpcReduction="20000"/>
          </a:bodyPr>
          <a:lstStyle/>
          <a:p>
            <a:r>
              <a:rPr lang="en-US" dirty="0" smtClean="0">
                <a:latin typeface="Chalkboard SE Regular"/>
                <a:cs typeface="Chalkboard SE Regular"/>
              </a:rPr>
              <a:t>MY </a:t>
            </a:r>
            <a:r>
              <a:rPr lang="en-US" dirty="0">
                <a:latin typeface="Chalkboard SE Regular"/>
                <a:cs typeface="Chalkboard SE Regular"/>
              </a:rPr>
              <a:t>THOUGHT IS TWISTING AND </a:t>
            </a:r>
            <a:r>
              <a:rPr lang="en-US" dirty="0" smtClean="0">
                <a:latin typeface="Chalkboard SE Regular"/>
                <a:cs typeface="Chalkboard SE Regular"/>
              </a:rPr>
              <a:t>TURNING.</a:t>
            </a:r>
          </a:p>
          <a:p>
            <a:r>
              <a:rPr lang="en-US" dirty="0">
                <a:latin typeface="Chalkboard SE Regular"/>
                <a:cs typeface="Chalkboard SE Regular"/>
              </a:rPr>
              <a:t>MY BEING HAUNTED BY CLARKSDALE MISSISSIPPI IS the </a:t>
            </a:r>
            <a:r>
              <a:rPr lang="en-US" dirty="0" smtClean="0">
                <a:latin typeface="Chalkboard SE Regular"/>
                <a:cs typeface="Chalkboard SE Regular"/>
              </a:rPr>
              <a:t>dim, obscure, covered up and yet certain exercise </a:t>
            </a:r>
            <a:r>
              <a:rPr lang="en-US" dirty="0">
                <a:latin typeface="Chalkboard SE Regular"/>
                <a:cs typeface="Chalkboard SE Regular"/>
              </a:rPr>
              <a:t>of MY CAPACITY TO THINK that even though I am not burning today, even though I am not falling in ash today, even though I am not living in </a:t>
            </a:r>
            <a:r>
              <a:rPr lang="en-US" dirty="0" smtClean="0">
                <a:latin typeface="Chalkboard SE Regular"/>
                <a:cs typeface="Chalkboard SE Regular"/>
              </a:rPr>
              <a:t>an immigrant </a:t>
            </a:r>
            <a:r>
              <a:rPr lang="en-US" dirty="0">
                <a:latin typeface="Chalkboard SE Regular"/>
                <a:cs typeface="Chalkboard SE Regular"/>
              </a:rPr>
              <a:t>camp </a:t>
            </a:r>
            <a:r>
              <a:rPr lang="en-US" dirty="0" smtClean="0">
                <a:latin typeface="Chalkboard SE Regular"/>
                <a:cs typeface="Chalkboard SE Regular"/>
              </a:rPr>
              <a:t>in Greece </a:t>
            </a:r>
            <a:r>
              <a:rPr lang="en-US" dirty="0" smtClean="0">
                <a:latin typeface="Chalkboard SE Regular"/>
                <a:cs typeface="Chalkboard SE Regular"/>
              </a:rPr>
              <a:t>today</a:t>
            </a:r>
            <a:r>
              <a:rPr lang="en-US" dirty="0">
                <a:latin typeface="Chalkboard SE Regular"/>
                <a:cs typeface="Chalkboard SE Regular"/>
              </a:rPr>
              <a:t>, even though I am not a black woman in the American south today, WHAT I SHOULD DO IS THINK: how would it be if I were burning today, how would it be if I were falling in ash today, how would it be if I were living in </a:t>
            </a:r>
            <a:r>
              <a:rPr lang="en-US" dirty="0" smtClean="0">
                <a:latin typeface="Chalkboard SE Regular"/>
                <a:cs typeface="Chalkboard SE Regular"/>
              </a:rPr>
              <a:t>an immigrant </a:t>
            </a:r>
            <a:r>
              <a:rPr lang="en-US" dirty="0">
                <a:latin typeface="Chalkboard SE Regular"/>
                <a:cs typeface="Chalkboard SE Regular"/>
              </a:rPr>
              <a:t>camp </a:t>
            </a:r>
            <a:r>
              <a:rPr lang="en-US" dirty="0" smtClean="0">
                <a:latin typeface="Chalkboard SE Regular"/>
                <a:cs typeface="Chalkboard SE Regular"/>
              </a:rPr>
              <a:t>in Greece today</a:t>
            </a:r>
            <a:r>
              <a:rPr lang="en-US" dirty="0">
                <a:latin typeface="Chalkboard SE Regular"/>
                <a:cs typeface="Chalkboard SE Regular"/>
              </a:rPr>
              <a:t>, how would it be if I were a black woman in the American south today, WHAT I SHOULD DO IS THINK: I am burning today, I am falling in ash today, I am living in </a:t>
            </a:r>
            <a:r>
              <a:rPr lang="en-US" dirty="0" smtClean="0">
                <a:latin typeface="Chalkboard SE Regular"/>
                <a:cs typeface="Chalkboard SE Regular"/>
              </a:rPr>
              <a:t>an immigrant </a:t>
            </a:r>
            <a:r>
              <a:rPr lang="en-US" dirty="0">
                <a:latin typeface="Chalkboard SE Regular"/>
                <a:cs typeface="Chalkboard SE Regular"/>
              </a:rPr>
              <a:t>camp </a:t>
            </a:r>
            <a:r>
              <a:rPr lang="en-US" dirty="0" smtClean="0">
                <a:latin typeface="Chalkboard SE Regular"/>
                <a:cs typeface="Chalkboard SE Regular"/>
              </a:rPr>
              <a:t>in Greece today</a:t>
            </a:r>
            <a:r>
              <a:rPr lang="en-US" dirty="0">
                <a:latin typeface="Chalkboard SE Regular"/>
                <a:cs typeface="Chalkboard SE Regular"/>
              </a:rPr>
              <a:t>, I am a black woman in the American South today</a:t>
            </a:r>
            <a:r>
              <a:rPr lang="en-US" dirty="0" smtClean="0">
                <a:latin typeface="Chalkboard SE Regular"/>
                <a:cs typeface="Chalkboard SE Regular"/>
              </a:rPr>
              <a:t>.</a:t>
            </a:r>
          </a:p>
          <a:p>
            <a:r>
              <a:rPr lang="en-US" dirty="0" smtClean="0">
                <a:latin typeface="Chalkboard SE Regular"/>
                <a:cs typeface="Chalkboard SE Regular"/>
              </a:rPr>
              <a:t>My being haunted by Clarksdale Mississippi is my dim, obscure and covered up exercise of our </a:t>
            </a:r>
            <a:r>
              <a:rPr lang="en-US" b="1" dirty="0" smtClean="0">
                <a:latin typeface="Chalkboard SE Regular"/>
                <a:cs typeface="Chalkboard SE Regular"/>
              </a:rPr>
              <a:t>capacity to think ourselves into the being of another.</a:t>
            </a:r>
          </a:p>
          <a:p>
            <a:r>
              <a:rPr lang="en-US" b="1" dirty="0" smtClean="0">
                <a:latin typeface="Chalkboard SE Regular"/>
                <a:cs typeface="Chalkboard SE Regular"/>
              </a:rPr>
              <a:t>But this, our capacity to think ourselves into the being of another is not the province of a special feeling: say that of sympathy. This, our capacity to think ourselves into the being of another is the distinctive mark of human thought itself: one instance of which I take philosophy to be.</a:t>
            </a:r>
            <a:endParaRPr lang="en-US" b="1" dirty="0">
              <a:latin typeface="Chalkboard SE Regular"/>
              <a:cs typeface="Chalkboard SE Regular"/>
            </a:endParaRPr>
          </a:p>
          <a:p>
            <a:endParaRPr lang="en-US" dirty="0">
              <a:latin typeface="Chalkboard SE Regular"/>
              <a:cs typeface="Chalkboard SE Regular"/>
            </a:endParaRPr>
          </a:p>
          <a:p>
            <a:endParaRPr lang="en-US" dirty="0"/>
          </a:p>
        </p:txBody>
      </p:sp>
    </p:spTree>
    <p:extLst>
      <p:ext uri="{BB962C8B-B14F-4D97-AF65-F5344CB8AC3E}">
        <p14:creationId xmlns:p14="http://schemas.microsoft.com/office/powerpoint/2010/main" val="1667758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halkboard SE Regular"/>
              <a:cs typeface="Chalkboard SE Regular"/>
            </a:endParaRPr>
          </a:p>
        </p:txBody>
      </p:sp>
      <p:pic>
        <p:nvPicPr>
          <p:cNvPr id="4" name="Content Placeholder 3" descr="Screen Shot 2016-10-17 at 4.43.15 PM.png"/>
          <p:cNvPicPr>
            <a:picLocks noGrp="1" noChangeAspect="1"/>
          </p:cNvPicPr>
          <p:nvPr>
            <p:ph idx="1"/>
          </p:nvPr>
        </p:nvPicPr>
        <p:blipFill>
          <a:blip r:embed="rId2">
            <a:extLst>
              <a:ext uri="{28A0092B-C50C-407E-A947-70E740481C1C}">
                <a14:useLocalDpi xmlns:a14="http://schemas.microsoft.com/office/drawing/2010/main" val="0"/>
              </a:ext>
            </a:extLst>
          </a:blip>
          <a:srcRect t="-248563" b="-248563"/>
          <a:stretch>
            <a:fillRect/>
          </a:stretch>
        </p:blipFill>
        <p:spPr>
          <a:xfrm>
            <a:off x="773814" y="-779639"/>
            <a:ext cx="7770813" cy="3533528"/>
          </a:xfrm>
        </p:spPr>
      </p:pic>
      <p:sp>
        <p:nvSpPr>
          <p:cNvPr id="7" name="TextBox 6"/>
          <p:cNvSpPr txBox="1"/>
          <p:nvPr/>
        </p:nvSpPr>
        <p:spPr>
          <a:xfrm>
            <a:off x="597785" y="1815869"/>
            <a:ext cx="7770813" cy="4524316"/>
          </a:xfrm>
          <a:prstGeom prst="rect">
            <a:avLst/>
          </a:prstGeom>
          <a:noFill/>
        </p:spPr>
        <p:txBody>
          <a:bodyPr wrap="square" rtlCol="0">
            <a:spAutoFit/>
          </a:bodyPr>
          <a:lstStyle/>
          <a:p>
            <a:r>
              <a:rPr lang="en-US" dirty="0" smtClean="0">
                <a:latin typeface="Chalkboard SE Regular"/>
                <a:cs typeface="Chalkboard SE Regular"/>
              </a:rPr>
              <a:t>THE CAPACITY TO THINK OURSELVES INTO THE BEING OF ANOTHER.</a:t>
            </a:r>
          </a:p>
          <a:p>
            <a:endParaRPr lang="en-US" dirty="0" smtClean="0">
              <a:latin typeface="Chalkboard SE Regular"/>
              <a:cs typeface="Chalkboard SE Regular"/>
            </a:endParaRPr>
          </a:p>
          <a:p>
            <a:r>
              <a:rPr lang="en-US" dirty="0" smtClean="0">
                <a:latin typeface="Chalkboard SE Regular"/>
                <a:cs typeface="Chalkboard SE Regular"/>
              </a:rPr>
              <a:t>This </a:t>
            </a:r>
            <a:r>
              <a:rPr lang="en-US" dirty="0" smtClean="0">
                <a:latin typeface="Chalkboard SE Regular"/>
                <a:cs typeface="Chalkboard SE Regular"/>
              </a:rPr>
              <a:t>is the kind of thought the Germans and the Poles around the NAZI concentration camps resisted. They said “it must be the dead stinking”. </a:t>
            </a:r>
          </a:p>
          <a:p>
            <a:endParaRPr lang="en-US" dirty="0">
              <a:latin typeface="Chalkboard SE Regular"/>
              <a:cs typeface="Chalkboard SE Regular"/>
            </a:endParaRPr>
          </a:p>
          <a:p>
            <a:r>
              <a:rPr lang="en-US" dirty="0" smtClean="0">
                <a:latin typeface="Chalkboard SE Regular"/>
                <a:cs typeface="Chalkboard SE Regular"/>
              </a:rPr>
              <a:t>This is the kind of thought we Greeks and Europeans around the immigrant concentration camps resist. We say “it must be the immigrants being washed off the shores of the Greek islands”. </a:t>
            </a:r>
          </a:p>
          <a:p>
            <a:endParaRPr lang="en-US" dirty="0">
              <a:latin typeface="Chalkboard SE Regular"/>
              <a:cs typeface="Chalkboard SE Regular"/>
            </a:endParaRPr>
          </a:p>
          <a:p>
            <a:r>
              <a:rPr lang="en-US" dirty="0" smtClean="0">
                <a:latin typeface="Chalkboard SE Regular"/>
                <a:cs typeface="Chalkboard SE Regular"/>
              </a:rPr>
              <a:t>This is the kind of thought that the northern Europeans around the southern Europeans resist. You say “It must be the Greeks losing their way of life”. </a:t>
            </a:r>
          </a:p>
          <a:p>
            <a:endParaRPr lang="en-US" dirty="0">
              <a:latin typeface="Chalkboard SE Regular"/>
              <a:cs typeface="Chalkboard SE Regular"/>
            </a:endParaRPr>
          </a:p>
          <a:p>
            <a:r>
              <a:rPr lang="en-US" dirty="0" smtClean="0">
                <a:latin typeface="Chalkboard SE Regular"/>
                <a:cs typeface="Chalkboard SE Regular"/>
              </a:rPr>
              <a:t> This is the kind of thought that we animal eaters resist. We say “It must be the animal slaughterhouse smelling today”. </a:t>
            </a:r>
            <a:endParaRPr lang="en-US" dirty="0">
              <a:latin typeface="Chalkboard SE Regular"/>
              <a:cs typeface="Chalkboard SE Regular"/>
            </a:endParaRPr>
          </a:p>
          <a:p>
            <a:endParaRPr lang="en-US" dirty="0" smtClean="0">
              <a:latin typeface="Chalkboard SE Regular"/>
              <a:cs typeface="Chalkboard SE Regular"/>
            </a:endParaRPr>
          </a:p>
        </p:txBody>
      </p:sp>
    </p:spTree>
    <p:extLst>
      <p:ext uri="{BB962C8B-B14F-4D97-AF65-F5344CB8AC3E}">
        <p14:creationId xmlns:p14="http://schemas.microsoft.com/office/powerpoint/2010/main" val="548554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684" y="771029"/>
            <a:ext cx="8542968" cy="5654212"/>
          </a:xfrm>
        </p:spPr>
        <p:txBody>
          <a:bodyPr>
            <a:normAutofit lnSpcReduction="10000"/>
          </a:bodyPr>
          <a:lstStyle/>
          <a:p>
            <a:r>
              <a:rPr lang="en-US" dirty="0" smtClean="0">
                <a:latin typeface="Chalkboard SE Regular"/>
                <a:cs typeface="Chalkboard SE Regular"/>
              </a:rPr>
              <a:t>This is </a:t>
            </a:r>
            <a:r>
              <a:rPr lang="en-US" dirty="0">
                <a:latin typeface="Chalkboard SE Regular"/>
                <a:cs typeface="Chalkboard SE Regular"/>
              </a:rPr>
              <a:t>the kind of thought the Humanities </a:t>
            </a:r>
            <a:r>
              <a:rPr lang="en-US" dirty="0" smtClean="0">
                <a:latin typeface="Chalkboard SE Regular"/>
                <a:cs typeface="Chalkboard SE Regular"/>
              </a:rPr>
              <a:t>– the Sciences of the Spirit - were </a:t>
            </a:r>
            <a:r>
              <a:rPr lang="en-US" dirty="0">
                <a:latin typeface="Chalkboard SE Regular"/>
                <a:cs typeface="Chalkboard SE Regular"/>
              </a:rPr>
              <a:t>meant to help us </a:t>
            </a:r>
            <a:r>
              <a:rPr lang="en-US" dirty="0" smtClean="0">
                <a:latin typeface="Chalkboard SE Regular"/>
                <a:cs typeface="Chalkboard SE Regular"/>
              </a:rPr>
              <a:t>understand, develop </a:t>
            </a:r>
            <a:r>
              <a:rPr lang="en-US" dirty="0">
                <a:latin typeface="Chalkboard SE Regular"/>
                <a:cs typeface="Chalkboard SE Regular"/>
              </a:rPr>
              <a:t>and exercise but now </a:t>
            </a:r>
            <a:r>
              <a:rPr lang="en-US" dirty="0" smtClean="0">
                <a:latin typeface="Chalkboard SE Regular"/>
                <a:cs typeface="Chalkboard SE Regular"/>
              </a:rPr>
              <a:t>help </a:t>
            </a:r>
            <a:r>
              <a:rPr lang="en-US" dirty="0" smtClean="0">
                <a:latin typeface="Chalkboard SE Regular"/>
                <a:cs typeface="Chalkboard SE Regular"/>
              </a:rPr>
              <a:t>hide </a:t>
            </a:r>
            <a:r>
              <a:rPr lang="en-US" dirty="0">
                <a:latin typeface="Chalkboard SE Regular"/>
                <a:cs typeface="Chalkboard SE Regular"/>
              </a:rPr>
              <a:t>and obscure </a:t>
            </a:r>
            <a:r>
              <a:rPr lang="en-US" dirty="0" smtClean="0">
                <a:latin typeface="Chalkboard SE Regular"/>
                <a:cs typeface="Chalkboard SE Regular"/>
              </a:rPr>
              <a:t>by </a:t>
            </a:r>
            <a:r>
              <a:rPr lang="en-US" dirty="0" smtClean="0">
                <a:latin typeface="Chalkboard SE Regular"/>
                <a:cs typeface="Chalkboard SE Regular"/>
              </a:rPr>
              <a:t>establishing *the </a:t>
            </a:r>
            <a:r>
              <a:rPr lang="en-US" dirty="0" smtClean="0">
                <a:latin typeface="Chalkboard SE Regular"/>
                <a:cs typeface="Chalkboard SE Regular"/>
              </a:rPr>
              <a:t>relocation* where we should have </a:t>
            </a:r>
            <a:r>
              <a:rPr lang="en-US" dirty="0" smtClean="0">
                <a:latin typeface="Chalkboard SE Regular"/>
                <a:cs typeface="Chalkboard SE Regular"/>
              </a:rPr>
              <a:t>been asking </a:t>
            </a:r>
            <a:r>
              <a:rPr lang="en-US" dirty="0" smtClean="0">
                <a:latin typeface="Chalkboard SE Regular"/>
                <a:cs typeface="Chalkboard SE Regular"/>
              </a:rPr>
              <a:t>what it is to be forced to live out of your living environment, </a:t>
            </a:r>
            <a:r>
              <a:rPr lang="en-US" dirty="0">
                <a:latin typeface="Chalkboard SE Regular"/>
                <a:cs typeface="Chalkboard SE Regular"/>
              </a:rPr>
              <a:t>by establishing *</a:t>
            </a:r>
            <a:r>
              <a:rPr lang="en-US" dirty="0" smtClean="0">
                <a:latin typeface="Chalkboard SE Regular"/>
                <a:cs typeface="Chalkboard SE Regular"/>
              </a:rPr>
              <a:t>the abolition of slavery* where we should have been asking what it is to live like a slave without being a slave, </a:t>
            </a:r>
            <a:r>
              <a:rPr lang="en-US" dirty="0">
                <a:latin typeface="Chalkboard SE Regular"/>
                <a:cs typeface="Chalkboard SE Regular"/>
              </a:rPr>
              <a:t>by establishing </a:t>
            </a:r>
            <a:r>
              <a:rPr lang="en-US" dirty="0" smtClean="0">
                <a:latin typeface="Chalkboard SE Regular"/>
                <a:cs typeface="Chalkboard SE Regular"/>
              </a:rPr>
              <a:t>*the crisis* where we should have been asking what it is </a:t>
            </a:r>
            <a:r>
              <a:rPr lang="en-US" dirty="0" smtClean="0">
                <a:latin typeface="Chalkboard SE Regular"/>
                <a:cs typeface="Chalkboard SE Regular"/>
              </a:rPr>
              <a:t>to live through the end of one’s a way of life</a:t>
            </a:r>
            <a:r>
              <a:rPr lang="en-US" dirty="0" smtClean="0">
                <a:latin typeface="Chalkboard SE Regular"/>
                <a:cs typeface="Chalkboard SE Regular"/>
              </a:rPr>
              <a:t>, </a:t>
            </a:r>
            <a:r>
              <a:rPr lang="en-US" dirty="0">
                <a:latin typeface="Chalkboard SE Regular"/>
                <a:cs typeface="Chalkboard SE Regular"/>
              </a:rPr>
              <a:t>by establishing </a:t>
            </a:r>
            <a:r>
              <a:rPr lang="en-US" dirty="0" smtClean="0">
                <a:latin typeface="Chalkboard SE Regular"/>
                <a:cs typeface="Chalkboard SE Regular"/>
              </a:rPr>
              <a:t>*the refugee crisis* where we should have been asking what it is for a living body to live the life of confinement. </a:t>
            </a:r>
          </a:p>
          <a:p>
            <a:r>
              <a:rPr lang="en-US" dirty="0" smtClean="0">
                <a:latin typeface="Chalkboard SE Regular"/>
                <a:cs typeface="Chalkboard SE Regular"/>
              </a:rPr>
              <a:t>This is the question professional philosophy also covers up by asking the question of being in abstraction from the questions of our times. By asking, that is, the question of reality, mind and duty in abstraction from the questions of our life.</a:t>
            </a:r>
            <a:endParaRPr lang="en-US" dirty="0" smtClean="0">
              <a:latin typeface="Chalkboard SE Regular"/>
              <a:cs typeface="Chalkboard SE Regular"/>
            </a:endParaRPr>
          </a:p>
          <a:p>
            <a:endParaRPr lang="en-US" dirty="0">
              <a:latin typeface="Chalkboard SE Regular"/>
              <a:cs typeface="Chalkboard SE Regular"/>
            </a:endParaRPr>
          </a:p>
        </p:txBody>
      </p:sp>
    </p:spTree>
    <p:extLst>
      <p:ext uri="{BB962C8B-B14F-4D97-AF65-F5344CB8AC3E}">
        <p14:creationId xmlns:p14="http://schemas.microsoft.com/office/powerpoint/2010/main" val="24336387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7" y="559374"/>
            <a:ext cx="8422005" cy="5744921"/>
          </a:xfrm>
        </p:spPr>
        <p:txBody>
          <a:bodyPr>
            <a:normAutofit/>
          </a:bodyPr>
          <a:lstStyle/>
          <a:p>
            <a:r>
              <a:rPr lang="en-US" dirty="0">
                <a:latin typeface="Chalkboard SE Regular"/>
                <a:cs typeface="Chalkboard SE Regular"/>
              </a:rPr>
              <a:t>To engage in this kind of thought is to do what we humans do. </a:t>
            </a:r>
            <a:r>
              <a:rPr lang="en-US" dirty="0" smtClean="0">
                <a:latin typeface="Chalkboard SE Regular"/>
                <a:cs typeface="Chalkboard SE Regular"/>
              </a:rPr>
              <a:t> This thought is natural for us humans. </a:t>
            </a:r>
          </a:p>
          <a:p>
            <a:r>
              <a:rPr lang="en-US" dirty="0" smtClean="0">
                <a:latin typeface="Chalkboard SE Regular"/>
                <a:cs typeface="Chalkboard SE Regular"/>
              </a:rPr>
              <a:t>I see your crying and I feel your pain. </a:t>
            </a:r>
          </a:p>
          <a:p>
            <a:r>
              <a:rPr lang="en-US" dirty="0" smtClean="0">
                <a:latin typeface="Chalkboard SE Regular"/>
                <a:cs typeface="Chalkboard SE Regular"/>
              </a:rPr>
              <a:t>I hear your words and I think your thoughts. </a:t>
            </a:r>
          </a:p>
          <a:p>
            <a:r>
              <a:rPr lang="en-US" dirty="0" smtClean="0">
                <a:latin typeface="Chalkboard SE Regular"/>
                <a:cs typeface="Chalkboard SE Regular"/>
              </a:rPr>
              <a:t>I witness your actions and I witness your intentions.</a:t>
            </a:r>
          </a:p>
          <a:p>
            <a:r>
              <a:rPr lang="en-US" dirty="0" smtClean="0">
                <a:latin typeface="Chalkboard SE Regular"/>
                <a:cs typeface="Chalkboard SE Regular"/>
              </a:rPr>
              <a:t>It is our nature but second nature, because we, unlike many other living beings have to learn to do so. Learn not just by instruction but through the way more complicated notion of </a:t>
            </a:r>
            <a:r>
              <a:rPr lang="en-US" dirty="0" err="1" smtClean="0">
                <a:latin typeface="Chalkboard SE Regular"/>
                <a:cs typeface="Chalkboard SE Regular"/>
              </a:rPr>
              <a:t>Bildung</a:t>
            </a:r>
            <a:r>
              <a:rPr lang="en-US" dirty="0" smtClean="0">
                <a:latin typeface="Chalkboard SE Regular"/>
                <a:cs typeface="Chalkboard SE Regular"/>
              </a:rPr>
              <a:t>, of the formation of character that comes as a result of being habituated properly into a way of life that fosters the growth of this capacity. This kind of thought is what we can do best if properly habituated.</a:t>
            </a:r>
          </a:p>
          <a:p>
            <a:endParaRPr lang="en-US" dirty="0">
              <a:latin typeface="Chalkboard SE Regular"/>
              <a:cs typeface="Chalkboard SE Regular"/>
            </a:endParaRPr>
          </a:p>
        </p:txBody>
      </p:sp>
    </p:spTree>
    <p:extLst>
      <p:ext uri="{BB962C8B-B14F-4D97-AF65-F5344CB8AC3E}">
        <p14:creationId xmlns:p14="http://schemas.microsoft.com/office/powerpoint/2010/main" val="27818505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77955"/>
            <a:ext cx="7770813" cy="5748208"/>
          </a:xfrm>
        </p:spPr>
        <p:txBody>
          <a:bodyPr>
            <a:normAutofit/>
          </a:bodyPr>
          <a:lstStyle/>
          <a:p>
            <a:r>
              <a:rPr lang="en-US" dirty="0">
                <a:latin typeface="Chalkboard SE Regular"/>
                <a:cs typeface="Chalkboard SE Regular"/>
              </a:rPr>
              <a:t>When we talk about the relocation of the Indian Nations we resist this thought. When we talk about the Greek crisis we resist this thought. When we talk about the refuge crisis we resist this thought. We resist this thought because of the difficulty of reality. Because to engage in it would be to be shouldered out of the way we think and eventually out of the way we live. </a:t>
            </a:r>
          </a:p>
          <a:p>
            <a:r>
              <a:rPr lang="en-US" dirty="0">
                <a:latin typeface="Chalkboard SE Regular"/>
                <a:cs typeface="Chalkboard SE Regular"/>
              </a:rPr>
              <a:t>But to resist this thought does not come naturally: it is to force ourselves and be forced to not do what we humans do: think ourselves into the being of another.  </a:t>
            </a:r>
            <a:endParaRPr lang="en-US" dirty="0" smtClean="0">
              <a:latin typeface="Chalkboard SE Regular"/>
              <a:cs typeface="Chalkboard SE Regular"/>
            </a:endParaRPr>
          </a:p>
          <a:p>
            <a:r>
              <a:rPr lang="en-US" dirty="0" smtClean="0">
                <a:latin typeface="Chalkboard SE Regular"/>
                <a:cs typeface="Chalkboard SE Regular"/>
              </a:rPr>
              <a:t>This </a:t>
            </a:r>
            <a:r>
              <a:rPr lang="en-US" dirty="0">
                <a:latin typeface="Chalkboard SE Regular"/>
                <a:cs typeface="Chalkboard SE Regular"/>
              </a:rPr>
              <a:t>force is what dehumanizes us.</a:t>
            </a:r>
          </a:p>
          <a:p>
            <a:r>
              <a:rPr lang="en-US" dirty="0">
                <a:latin typeface="Chalkboard SE Regular"/>
                <a:cs typeface="Chalkboard SE Regular"/>
              </a:rPr>
              <a:t>And to the extent that the humanities institutionally exert this force, to this extent the humanities institutionally dehumanize us.</a:t>
            </a:r>
          </a:p>
          <a:p>
            <a:endParaRPr lang="en-US" dirty="0"/>
          </a:p>
        </p:txBody>
      </p:sp>
    </p:spTree>
    <p:extLst>
      <p:ext uri="{BB962C8B-B14F-4D97-AF65-F5344CB8AC3E}">
        <p14:creationId xmlns:p14="http://schemas.microsoft.com/office/powerpoint/2010/main" val="22569190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043"/>
            <a:ext cx="7770813" cy="1429871"/>
          </a:xfrm>
        </p:spPr>
        <p:txBody>
          <a:bodyPr>
            <a:normAutofit/>
          </a:bodyPr>
          <a:lstStyle/>
          <a:p>
            <a:r>
              <a:rPr lang="en-US" sz="2000" dirty="0" smtClean="0">
                <a:latin typeface="Chalkboard SE Regular"/>
                <a:cs typeface="Chalkboard SE Regular"/>
              </a:rPr>
              <a:t>Clarksdale Mississippi is </a:t>
            </a:r>
            <a:br>
              <a:rPr lang="en-US" sz="2000" dirty="0" smtClean="0">
                <a:latin typeface="Chalkboard SE Regular"/>
                <a:cs typeface="Chalkboard SE Regular"/>
              </a:rPr>
            </a:br>
            <a:r>
              <a:rPr lang="en-US" sz="2000" dirty="0" smtClean="0">
                <a:latin typeface="Chalkboard SE Regular"/>
                <a:cs typeface="Chalkboard SE Regular"/>
              </a:rPr>
              <a:t>a small town in the </a:t>
            </a:r>
            <a:r>
              <a:rPr lang="en-US" sz="1800" dirty="0" smtClean="0">
                <a:effectLst/>
                <a:latin typeface="Chalkboard SE Regular"/>
                <a:cs typeface="Chalkboard SE Regular"/>
              </a:rPr>
              <a:t>Yazoo</a:t>
            </a:r>
            <a:r>
              <a:rPr lang="en-US" sz="1800" dirty="0">
                <a:effectLst/>
                <a:latin typeface="Chalkboard SE Regular"/>
                <a:cs typeface="Chalkboard SE Regular"/>
              </a:rPr>
              <a:t>-</a:t>
            </a:r>
            <a:r>
              <a:rPr lang="en-US" sz="1800" dirty="0" smtClean="0">
                <a:effectLst/>
                <a:latin typeface="Chalkboard SE Regular"/>
                <a:cs typeface="Chalkboard SE Regular"/>
              </a:rPr>
              <a:t>Mississippi </a:t>
            </a:r>
            <a:r>
              <a:rPr lang="en-US" sz="1800" dirty="0" smtClean="0">
                <a:effectLst/>
                <a:latin typeface="Chalkboard SE Regular"/>
                <a:cs typeface="Chalkboard SE Regular"/>
              </a:rPr>
              <a:t>Delta in the Northern American south</a:t>
            </a:r>
            <a:endParaRPr lang="en-US" sz="2000" dirty="0">
              <a:latin typeface="Chalkboard SE Regular"/>
              <a:cs typeface="Chalkboard SE Regular"/>
            </a:endParaRPr>
          </a:p>
        </p:txBody>
      </p:sp>
      <p:sp>
        <p:nvSpPr>
          <p:cNvPr id="3" name="Content Placeholder 2"/>
          <p:cNvSpPr>
            <a:spLocks noGrp="1"/>
          </p:cNvSpPr>
          <p:nvPr>
            <p:ph idx="1"/>
          </p:nvPr>
        </p:nvSpPr>
        <p:spPr>
          <a:xfrm>
            <a:off x="138308" y="1339396"/>
            <a:ext cx="9005692" cy="5525935"/>
          </a:xfrm>
        </p:spPr>
        <p:txBody>
          <a:bodyPr>
            <a:normAutofit/>
          </a:bodyPr>
          <a:lstStyle/>
          <a:p>
            <a:endParaRPr lang="en-US" dirty="0" smtClean="0">
              <a:latin typeface="Chalkboard SE Regular"/>
              <a:cs typeface="Chalkboard SE Regular"/>
            </a:endParaRPr>
          </a:p>
          <a:p>
            <a:r>
              <a:rPr lang="en-US" dirty="0" smtClean="0">
                <a:latin typeface="Chalkboard SE Regular"/>
                <a:cs typeface="Chalkboard SE Regular"/>
              </a:rPr>
              <a:t>The story of the delta is the story of a certain phenomenon in the humanities. To bring this phenomenon to light I will take a detour from professional philosophy. I will take a detour, that is, </a:t>
            </a:r>
            <a:r>
              <a:rPr lang="en-US" dirty="0">
                <a:latin typeface="Chalkboard SE Regular"/>
                <a:cs typeface="Chalkboard SE Regular"/>
              </a:rPr>
              <a:t>from the language of *cool* and *philosophical* understanding that is available to me as a professional philosopher</a:t>
            </a:r>
            <a:endParaRPr lang="en-US" dirty="0" smtClean="0">
              <a:latin typeface="Chalkboard SE Regular"/>
              <a:cs typeface="Chalkboard SE Regular"/>
            </a:endParaRPr>
          </a:p>
          <a:p>
            <a:r>
              <a:rPr lang="en-US" dirty="0" smtClean="0">
                <a:latin typeface="Chalkboard SE Regular"/>
                <a:cs typeface="Chalkboard SE Regular"/>
              </a:rPr>
              <a:t>I will instead talk about my being haunted by a small town in the Delta: Clarksdale Mississippi.</a:t>
            </a:r>
          </a:p>
          <a:p>
            <a:r>
              <a:rPr lang="en-US" dirty="0" smtClean="0">
                <a:latin typeface="Chalkboard SE Regular"/>
                <a:cs typeface="Chalkboard SE Regular"/>
              </a:rPr>
              <a:t>But in doing so I will take a detour from personal writing. I will take a detour, that is,  from the *heated* and *personal* language that is available to me as a writer. </a:t>
            </a:r>
          </a:p>
          <a:p>
            <a:endParaRPr lang="en-US" dirty="0" smtClean="0">
              <a:latin typeface="Chalkboard SE Regular"/>
              <a:cs typeface="Chalkboard SE Regular"/>
            </a:endParaRPr>
          </a:p>
          <a:p>
            <a:endParaRPr lang="en-US" dirty="0">
              <a:latin typeface="Chalkboard SE Regular"/>
              <a:cs typeface="Chalkboard SE Regular"/>
            </a:endParaRPr>
          </a:p>
        </p:txBody>
      </p:sp>
    </p:spTree>
    <p:extLst>
      <p:ext uri="{BB962C8B-B14F-4D97-AF65-F5344CB8AC3E}">
        <p14:creationId xmlns:p14="http://schemas.microsoft.com/office/powerpoint/2010/main" val="39376819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board SE Regular"/>
                <a:cs typeface="Chalkboard SE Regular"/>
              </a:rPr>
              <a:t>t</a:t>
            </a:r>
            <a:r>
              <a:rPr lang="en-US" dirty="0" smtClean="0">
                <a:latin typeface="Chalkboard SE Regular"/>
                <a:cs typeface="Chalkboard SE Regular"/>
              </a:rPr>
              <a:t>he </a:t>
            </a:r>
            <a:r>
              <a:rPr lang="en-US" dirty="0" err="1" smtClean="0">
                <a:latin typeface="Chalkboard SE Regular"/>
                <a:cs typeface="Chalkboard SE Regular"/>
              </a:rPr>
              <a:t>asterix</a:t>
            </a:r>
            <a:endParaRPr lang="en-US" dirty="0">
              <a:latin typeface="Chalkboard SE Regular"/>
              <a:cs typeface="Chalkboard SE Regular"/>
            </a:endParaRPr>
          </a:p>
        </p:txBody>
      </p:sp>
      <p:sp>
        <p:nvSpPr>
          <p:cNvPr id="3" name="Content Placeholder 2"/>
          <p:cNvSpPr>
            <a:spLocks noGrp="1"/>
          </p:cNvSpPr>
          <p:nvPr>
            <p:ph idx="1"/>
          </p:nvPr>
        </p:nvSpPr>
        <p:spPr/>
        <p:txBody>
          <a:bodyPr>
            <a:normAutofit/>
          </a:bodyPr>
          <a:lstStyle/>
          <a:p>
            <a:r>
              <a:rPr lang="en-US" dirty="0" smtClean="0">
                <a:latin typeface="Chalkboard SE Regular"/>
                <a:cs typeface="Chalkboard SE Regular"/>
              </a:rPr>
              <a:t>is </a:t>
            </a:r>
            <a:r>
              <a:rPr lang="en-US" dirty="0">
                <a:latin typeface="Chalkboard SE Regular"/>
                <a:cs typeface="Chalkboard SE Regular"/>
              </a:rPr>
              <a:t>the mark of irony. This is not common irony about saying one thing and meaning another but Kierkegaard’s irony about being itself. This is the irony that for instance asks of *cool* and *philosophical*: “in the midst of all this coolness and philosophy, is there anything at all that </a:t>
            </a:r>
            <a:r>
              <a:rPr lang="en-US" i="1" dirty="0">
                <a:latin typeface="Chalkboard SE Regular"/>
                <a:cs typeface="Chalkboard SE Regular"/>
              </a:rPr>
              <a:t>is</a:t>
            </a:r>
            <a:r>
              <a:rPr lang="en-US" dirty="0">
                <a:latin typeface="Chalkboard SE Regular"/>
                <a:cs typeface="Chalkboard SE Regular"/>
              </a:rPr>
              <a:t> cool and philosophical”? </a:t>
            </a:r>
            <a:r>
              <a:rPr lang="en-US" dirty="0" smtClean="0">
                <a:latin typeface="Chalkboard SE Regular"/>
                <a:cs typeface="Chalkboard SE Regular"/>
              </a:rPr>
              <a:t>The irony that asks of </a:t>
            </a:r>
            <a:r>
              <a:rPr lang="en-US" dirty="0">
                <a:latin typeface="Chalkboard SE Regular"/>
                <a:cs typeface="Chalkboard SE Regular"/>
              </a:rPr>
              <a:t>*heated* and *personal</a:t>
            </a:r>
            <a:r>
              <a:rPr lang="en-US" dirty="0" smtClean="0">
                <a:latin typeface="Chalkboard SE Regular"/>
                <a:cs typeface="Chalkboard SE Regular"/>
              </a:rPr>
              <a:t>*: “</a:t>
            </a:r>
            <a:r>
              <a:rPr lang="en-US" dirty="0">
                <a:latin typeface="Chalkboard SE Regular"/>
                <a:cs typeface="Chalkboard SE Regular"/>
              </a:rPr>
              <a:t>In the midst of all this heat and personality, is there anything at all that </a:t>
            </a:r>
            <a:r>
              <a:rPr lang="en-US" i="1" dirty="0">
                <a:latin typeface="Chalkboard SE Regular"/>
                <a:cs typeface="Chalkboard SE Regular"/>
              </a:rPr>
              <a:t>is</a:t>
            </a:r>
            <a:r>
              <a:rPr lang="en-US" dirty="0">
                <a:latin typeface="Chalkboard SE Regular"/>
                <a:cs typeface="Chalkboard SE Regular"/>
              </a:rPr>
              <a:t> heated and personal?”</a:t>
            </a:r>
          </a:p>
          <a:p>
            <a:endParaRPr lang="en-US" dirty="0"/>
          </a:p>
        </p:txBody>
      </p:sp>
    </p:spTree>
    <p:extLst>
      <p:ext uri="{BB962C8B-B14F-4D97-AF65-F5344CB8AC3E}">
        <p14:creationId xmlns:p14="http://schemas.microsoft.com/office/powerpoint/2010/main" val="35776753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latin typeface="Chalkboard SE Regular"/>
                <a:cs typeface="Chalkboard SE Regular"/>
              </a:rPr>
              <a:t>In this talk I will try to understand what it </a:t>
            </a:r>
            <a:r>
              <a:rPr lang="en-US" i="1" dirty="0" smtClean="0">
                <a:latin typeface="Chalkboard SE Regular"/>
                <a:cs typeface="Chalkboard SE Regular"/>
              </a:rPr>
              <a:t>is</a:t>
            </a:r>
            <a:r>
              <a:rPr lang="en-US" dirty="0" smtClean="0">
                <a:latin typeface="Chalkboard SE Regular"/>
                <a:cs typeface="Chalkboard SE Regular"/>
              </a:rPr>
              <a:t> for me to be haunted by Clarksdale Mississippi.</a:t>
            </a:r>
          </a:p>
          <a:p>
            <a:r>
              <a:rPr lang="en-US" dirty="0" smtClean="0">
                <a:latin typeface="Chalkboard SE Regular"/>
                <a:cs typeface="Chalkboard SE Regular"/>
              </a:rPr>
              <a:t>To do this I will be old-fashioned. I will follow the old method of the Humanities </a:t>
            </a:r>
            <a:r>
              <a:rPr lang="en-US" dirty="0" smtClean="0">
                <a:solidFill>
                  <a:srgbClr val="FF0000"/>
                </a:solidFill>
                <a:latin typeface="Chalkboard SE Regular"/>
                <a:cs typeface="Chalkboard SE Regular"/>
              </a:rPr>
              <a:t>[the Sciences of the Spirit (</a:t>
            </a:r>
            <a:r>
              <a:rPr lang="en-US" dirty="0" err="1" smtClean="0">
                <a:solidFill>
                  <a:srgbClr val="FF0000"/>
                </a:solidFill>
                <a:latin typeface="Chalkboard SE Regular"/>
                <a:cs typeface="Chalkboard SE Regular"/>
              </a:rPr>
              <a:t>GeistesWissenshaften</a:t>
            </a:r>
            <a:r>
              <a:rPr lang="en-US" dirty="0" smtClean="0">
                <a:solidFill>
                  <a:srgbClr val="FF0000"/>
                </a:solidFill>
                <a:latin typeface="Chalkboard SE Regular"/>
                <a:cs typeface="Chalkboard SE Regular"/>
              </a:rPr>
              <a:t>)]</a:t>
            </a:r>
            <a:r>
              <a:rPr lang="en-US" dirty="0" smtClean="0">
                <a:latin typeface="Chalkboard SE Regular"/>
                <a:cs typeface="Chalkboard SE Regular"/>
              </a:rPr>
              <a:t>: interpretation.</a:t>
            </a:r>
          </a:p>
          <a:p>
            <a:r>
              <a:rPr lang="en-US" dirty="0" smtClean="0">
                <a:latin typeface="Chalkboard SE Regular"/>
                <a:cs typeface="Chalkboard SE Regular"/>
              </a:rPr>
              <a:t>I will, that is, attempt to understand what it </a:t>
            </a:r>
            <a:r>
              <a:rPr lang="en-US" i="1" dirty="0" smtClean="0">
                <a:latin typeface="Chalkboard SE Regular"/>
                <a:cs typeface="Chalkboard SE Regular"/>
              </a:rPr>
              <a:t>is</a:t>
            </a:r>
            <a:r>
              <a:rPr lang="en-US" dirty="0" smtClean="0">
                <a:latin typeface="Chalkboard SE Regular"/>
                <a:cs typeface="Chalkboard SE Regular"/>
              </a:rPr>
              <a:t> for me to be haunted by Clarksdale Mississippi by trying to interpret a text; to understand what it is for a text to be itself.</a:t>
            </a:r>
            <a:endParaRPr lang="en-US" dirty="0"/>
          </a:p>
        </p:txBody>
      </p:sp>
    </p:spTree>
    <p:extLst>
      <p:ext uri="{BB962C8B-B14F-4D97-AF65-F5344CB8AC3E}">
        <p14:creationId xmlns:p14="http://schemas.microsoft.com/office/powerpoint/2010/main" val="32615643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text</a:t>
            </a:r>
            <a:endParaRPr lang="en-US" dirty="0"/>
          </a:p>
        </p:txBody>
      </p:sp>
      <p:sp>
        <p:nvSpPr>
          <p:cNvPr id="3" name="Content Placeholder 2"/>
          <p:cNvSpPr>
            <a:spLocks noGrp="1"/>
          </p:cNvSpPr>
          <p:nvPr>
            <p:ph idx="1"/>
          </p:nvPr>
        </p:nvSpPr>
        <p:spPr/>
        <p:txBody>
          <a:bodyPr/>
          <a:lstStyle/>
          <a:p>
            <a:r>
              <a:rPr lang="en-US" dirty="0" smtClean="0">
                <a:latin typeface="Chalkboard SE Regular"/>
                <a:cs typeface="Chalkboard SE Regular"/>
              </a:rPr>
              <a:t>is </a:t>
            </a:r>
            <a:r>
              <a:rPr lang="en-US" dirty="0">
                <a:latin typeface="Chalkboard SE Regular"/>
                <a:cs typeface="Chalkboard SE Regular"/>
              </a:rPr>
              <a:t>the </a:t>
            </a:r>
            <a:r>
              <a:rPr lang="en-US" dirty="0" smtClean="0">
                <a:latin typeface="Chalkboard SE Regular"/>
                <a:cs typeface="Chalkboard SE Regular"/>
              </a:rPr>
              <a:t>text of the distinguished </a:t>
            </a:r>
            <a:r>
              <a:rPr lang="en-US" dirty="0">
                <a:latin typeface="Chalkboard SE Regular"/>
                <a:cs typeface="Chalkboard SE Regular"/>
              </a:rPr>
              <a:t>Tanner Lectures on </a:t>
            </a:r>
            <a:r>
              <a:rPr lang="en-US" dirty="0">
                <a:solidFill>
                  <a:srgbClr val="FF0000"/>
                </a:solidFill>
                <a:cs typeface="Chalkboard SE Regular"/>
              </a:rPr>
              <a:t>*Human Value*</a:t>
            </a:r>
            <a:r>
              <a:rPr lang="en-US" dirty="0">
                <a:latin typeface="Chalkboard SE Regular"/>
                <a:cs typeface="Chalkboard SE Regular"/>
              </a:rPr>
              <a:t>, in which a novelist (Jonathan Coetzee) presents one of the fictional characters of his novels (the novelist Elizabeth Costello) herself giving a set of distinguished academic lectures on the </a:t>
            </a:r>
            <a:r>
              <a:rPr lang="en-US" dirty="0">
                <a:solidFill>
                  <a:srgbClr val="FF0000"/>
                </a:solidFill>
                <a:cs typeface="Chalkboard SE Regular"/>
              </a:rPr>
              <a:t>*Lives of Animals*</a:t>
            </a:r>
            <a:r>
              <a:rPr lang="en-US" dirty="0">
                <a:latin typeface="Chalkboard SE Regular"/>
                <a:cs typeface="Chalkboard SE Regular"/>
              </a:rPr>
              <a:t>.</a:t>
            </a:r>
          </a:p>
          <a:p>
            <a:endParaRPr lang="en-US" dirty="0"/>
          </a:p>
        </p:txBody>
      </p:sp>
    </p:spTree>
    <p:extLst>
      <p:ext uri="{BB962C8B-B14F-4D97-AF65-F5344CB8AC3E}">
        <p14:creationId xmlns:p14="http://schemas.microsoft.com/office/powerpoint/2010/main" val="9522148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204" y="377954"/>
            <a:ext cx="8784892" cy="6636897"/>
          </a:xfrm>
        </p:spPr>
        <p:txBody>
          <a:bodyPr>
            <a:normAutofit fontScale="77500" lnSpcReduction="20000"/>
          </a:bodyPr>
          <a:lstStyle/>
          <a:p>
            <a:r>
              <a:rPr lang="en-US" dirty="0" smtClean="0">
                <a:latin typeface="Chalkboard SE Regular"/>
                <a:cs typeface="Chalkboard SE Regular"/>
              </a:rPr>
              <a:t>But first, here </a:t>
            </a:r>
            <a:r>
              <a:rPr lang="en-US" dirty="0">
                <a:latin typeface="Chalkboard SE Regular"/>
                <a:cs typeface="Chalkboard SE Regular"/>
              </a:rPr>
              <a:t>is the </a:t>
            </a:r>
            <a:r>
              <a:rPr lang="en-US" dirty="0" smtClean="0">
                <a:latin typeface="Chalkboard SE Regular"/>
                <a:cs typeface="Chalkboard SE Regular"/>
              </a:rPr>
              <a:t>story of the Delta: </a:t>
            </a:r>
            <a:r>
              <a:rPr lang="en-US" dirty="0">
                <a:latin typeface="Chalkboard SE Regular"/>
                <a:cs typeface="Chalkboard SE Regular"/>
              </a:rPr>
              <a:t>In 1830 and 1837 the white man *relocated* the black natives ( Choctaw and Chickasaw Nations) to Oklahoma. </a:t>
            </a:r>
            <a:r>
              <a:rPr lang="en-US" dirty="0" smtClean="0">
                <a:solidFill>
                  <a:srgbClr val="FF0000"/>
                </a:solidFill>
                <a:latin typeface="Chalkboard SE Regular"/>
                <a:cs typeface="Chalkboard SE Regular"/>
              </a:rPr>
              <a:t>[</a:t>
            </a:r>
            <a:r>
              <a:rPr lang="en-US" dirty="0">
                <a:solidFill>
                  <a:srgbClr val="FF0000"/>
                </a:solidFill>
                <a:latin typeface="Chalkboard SE Regular"/>
                <a:cs typeface="Chalkboard SE Regular"/>
              </a:rPr>
              <a:t>“In the midst of all this relocation, was there any relocation?</a:t>
            </a:r>
            <a:r>
              <a:rPr lang="en-US" dirty="0" smtClean="0">
                <a:solidFill>
                  <a:srgbClr val="FF0000"/>
                </a:solidFill>
                <a:latin typeface="Chalkboard SE Regular"/>
                <a:cs typeface="Chalkboard SE Regular"/>
              </a:rPr>
              <a:t>”] </a:t>
            </a:r>
            <a:r>
              <a:rPr lang="en-US" dirty="0" smtClean="0">
                <a:latin typeface="Chalkboard SE Regular"/>
                <a:cs typeface="Chalkboard SE Regular"/>
              </a:rPr>
              <a:t>Soon </a:t>
            </a:r>
            <a:r>
              <a:rPr lang="en-US" dirty="0">
                <a:latin typeface="Chalkboard SE Regular"/>
                <a:cs typeface="Chalkboard SE Regular"/>
              </a:rPr>
              <a:t>after that the white man *established cotton plantations*. </a:t>
            </a:r>
            <a:r>
              <a:rPr lang="en-US" dirty="0" smtClean="0">
                <a:solidFill>
                  <a:srgbClr val="FF0000"/>
                </a:solidFill>
                <a:latin typeface="Chalkboard SE Regular"/>
                <a:cs typeface="Chalkboard SE Regular"/>
              </a:rPr>
              <a:t>[“Among all the cotton plantations was there a plantation?”]</a:t>
            </a:r>
            <a:r>
              <a:rPr lang="en-US" dirty="0" smtClean="0">
                <a:latin typeface="Chalkboard SE Regular"/>
                <a:cs typeface="Chalkboard SE Regular"/>
              </a:rPr>
              <a:t>After </a:t>
            </a:r>
            <a:r>
              <a:rPr lang="en-US" dirty="0">
                <a:latin typeface="Chalkboard SE Regular"/>
                <a:cs typeface="Chalkboard SE Regular"/>
              </a:rPr>
              <a:t>the *abolition of slavery* the liberated black remained in the plantations as *sharecroppers</a:t>
            </a:r>
            <a:r>
              <a:rPr lang="en-US" dirty="0" smtClean="0">
                <a:latin typeface="Chalkboard SE Regular"/>
                <a:cs typeface="Chalkboard SE Regular"/>
              </a:rPr>
              <a:t>* </a:t>
            </a:r>
            <a:r>
              <a:rPr lang="en-US" dirty="0" smtClean="0">
                <a:solidFill>
                  <a:srgbClr val="FF0000"/>
                </a:solidFill>
                <a:latin typeface="Chalkboard SE Regular"/>
                <a:cs typeface="Chalkboard SE Regular"/>
              </a:rPr>
              <a:t>[“Amidst all the abolitions of slavery was there an abolition? “Among the sharecroppers was there a sharecropper?”]</a:t>
            </a:r>
            <a:r>
              <a:rPr lang="en-US" dirty="0" smtClean="0">
                <a:latin typeface="Chalkboard SE Regular"/>
                <a:cs typeface="Chalkboard SE Regular"/>
              </a:rPr>
              <a:t>. </a:t>
            </a:r>
            <a:r>
              <a:rPr lang="en-US" dirty="0">
                <a:latin typeface="Chalkboard SE Regular"/>
                <a:cs typeface="Chalkboard SE Regular"/>
              </a:rPr>
              <a:t>After the end of the civil war the state of Mississippi was the first to *legislate the Black Codes</a:t>
            </a:r>
            <a:r>
              <a:rPr lang="en-US" dirty="0" smtClean="0">
                <a:latin typeface="Chalkboard SE Regular"/>
                <a:cs typeface="Chalkboard SE Regular"/>
              </a:rPr>
              <a:t>*</a:t>
            </a:r>
            <a:r>
              <a:rPr lang="en-US" dirty="0" smtClean="0">
                <a:solidFill>
                  <a:srgbClr val="FF0000"/>
                </a:solidFill>
                <a:latin typeface="Chalkboard SE Regular"/>
                <a:cs typeface="Chalkboard SE Regular"/>
              </a:rPr>
              <a:t>[In the midst of these codes were there any codes?”] </a:t>
            </a:r>
            <a:r>
              <a:rPr lang="en-US" dirty="0" smtClean="0">
                <a:latin typeface="Chalkboard SE Regular"/>
                <a:cs typeface="Chalkboard SE Regular"/>
              </a:rPr>
              <a:t>, </a:t>
            </a:r>
            <a:r>
              <a:rPr lang="en-US" dirty="0">
                <a:latin typeface="Chalkboard SE Regular"/>
                <a:cs typeface="Chalkboard SE Regular"/>
              </a:rPr>
              <a:t>which were the predecessors of the *Jim Crow laws</a:t>
            </a:r>
            <a:r>
              <a:rPr lang="en-US" dirty="0" smtClean="0">
                <a:latin typeface="Chalkboard SE Regular"/>
                <a:cs typeface="Chalkboard SE Regular"/>
              </a:rPr>
              <a:t>* </a:t>
            </a:r>
            <a:r>
              <a:rPr lang="en-US" dirty="0" smtClean="0">
                <a:solidFill>
                  <a:srgbClr val="FF0000"/>
                </a:solidFill>
                <a:latin typeface="Chalkboard SE Regular"/>
                <a:cs typeface="Chalkboard SE Regular"/>
              </a:rPr>
              <a:t>[Among all these laws was there a law?”</a:t>
            </a:r>
            <a:r>
              <a:rPr lang="en-US" dirty="0" smtClean="0">
                <a:latin typeface="Chalkboard SE Regular"/>
                <a:cs typeface="Chalkboard SE Regular"/>
              </a:rPr>
              <a:t> (</a:t>
            </a:r>
            <a:r>
              <a:rPr lang="en-US" dirty="0">
                <a:latin typeface="Chalkboard SE Regular"/>
                <a:cs typeface="Chalkboard SE Regular"/>
              </a:rPr>
              <a:t>“separate but equal”), which disenfranchised the </a:t>
            </a:r>
            <a:r>
              <a:rPr lang="en-US" dirty="0" smtClean="0">
                <a:latin typeface="Chalkboard SE Regular"/>
                <a:cs typeface="Chalkboard SE Regular"/>
              </a:rPr>
              <a:t>black populations </a:t>
            </a:r>
            <a:r>
              <a:rPr lang="en-US" dirty="0">
                <a:latin typeface="Chalkboard SE Regular"/>
                <a:cs typeface="Chalkboard SE Regular"/>
              </a:rPr>
              <a:t>and which </a:t>
            </a:r>
            <a:r>
              <a:rPr lang="en-US" dirty="0" smtClean="0">
                <a:latin typeface="Chalkboard SE Regular"/>
                <a:cs typeface="Chalkboard SE Regular"/>
              </a:rPr>
              <a:t>continued </a:t>
            </a:r>
            <a:r>
              <a:rPr lang="en-US" dirty="0">
                <a:latin typeface="Chalkboard SE Regular"/>
                <a:cs typeface="Chalkboard SE Regular"/>
              </a:rPr>
              <a:t>in </a:t>
            </a:r>
            <a:r>
              <a:rPr lang="en-US" dirty="0" smtClean="0">
                <a:latin typeface="Chalkboard SE Regular"/>
                <a:cs typeface="Chalkboard SE Regular"/>
              </a:rPr>
              <a:t>force </a:t>
            </a:r>
            <a:r>
              <a:rPr lang="en-US" dirty="0">
                <a:latin typeface="Chalkboard SE Regular"/>
                <a:cs typeface="Chalkboard SE Regular"/>
              </a:rPr>
              <a:t>until 1965. In the 60s the area was one of the sites of the </a:t>
            </a:r>
            <a:r>
              <a:rPr lang="en-US" dirty="0" smtClean="0">
                <a:latin typeface="Chalkboard SE Regular"/>
                <a:cs typeface="Chalkboard SE Regular"/>
              </a:rPr>
              <a:t>civil </a:t>
            </a:r>
            <a:r>
              <a:rPr lang="en-US" dirty="0">
                <a:latin typeface="Chalkboard SE Regular"/>
                <a:cs typeface="Chalkboard SE Regular"/>
              </a:rPr>
              <a:t>rights </a:t>
            </a:r>
            <a:r>
              <a:rPr lang="en-US" dirty="0" smtClean="0">
                <a:latin typeface="Chalkboard SE Regular"/>
                <a:cs typeface="Chalkboard SE Regular"/>
              </a:rPr>
              <a:t>movement. </a:t>
            </a:r>
            <a:r>
              <a:rPr lang="en-US" dirty="0">
                <a:latin typeface="Chalkboard SE Regular"/>
                <a:cs typeface="Chalkboard SE Regular"/>
              </a:rPr>
              <a:t>The industrialization of labor in the 40’s *drove black populations* </a:t>
            </a:r>
            <a:r>
              <a:rPr lang="en-US" dirty="0" smtClean="0">
                <a:solidFill>
                  <a:srgbClr val="FF0000"/>
                </a:solidFill>
                <a:latin typeface="Chalkboard SE Regular"/>
                <a:cs typeface="Chalkboard SE Regular"/>
              </a:rPr>
              <a:t>[in the </a:t>
            </a:r>
            <a:r>
              <a:rPr lang="en-US" dirty="0" err="1" smtClean="0">
                <a:solidFill>
                  <a:srgbClr val="FF0000"/>
                </a:solidFill>
                <a:latin typeface="Chalkboard SE Regular"/>
                <a:cs typeface="Chalkboard SE Regular"/>
              </a:rPr>
              <a:t>midt</a:t>
            </a:r>
            <a:r>
              <a:rPr lang="en-US" dirty="0" smtClean="0">
                <a:solidFill>
                  <a:srgbClr val="FF0000"/>
                </a:solidFill>
                <a:latin typeface="Chalkboard SE Regular"/>
                <a:cs typeface="Chalkboard SE Regular"/>
              </a:rPr>
              <a:t> of all this driving was there any driving?”] </a:t>
            </a:r>
            <a:r>
              <a:rPr lang="en-US" dirty="0" smtClean="0">
                <a:latin typeface="Chalkboard SE Regular"/>
                <a:cs typeface="Chalkboard SE Regular"/>
              </a:rPr>
              <a:t>to </a:t>
            </a:r>
            <a:r>
              <a:rPr lang="en-US" dirty="0">
                <a:latin typeface="Chalkboard SE Regular"/>
                <a:cs typeface="Chalkboard SE Regular"/>
              </a:rPr>
              <a:t>Chicago (the *Great Migration*), where the modern *urban </a:t>
            </a:r>
            <a:r>
              <a:rPr lang="en-US" dirty="0" smtClean="0">
                <a:latin typeface="Chalkboard SE Regular"/>
                <a:cs typeface="Chalkboard SE Regular"/>
              </a:rPr>
              <a:t>ghetto* </a:t>
            </a:r>
            <a:r>
              <a:rPr lang="en-US" dirty="0">
                <a:latin typeface="Chalkboard SE Regular"/>
                <a:cs typeface="Chalkboard SE Regular"/>
              </a:rPr>
              <a:t>was first formulated through legislation which *effectively </a:t>
            </a:r>
            <a:r>
              <a:rPr lang="en-US" dirty="0" smtClean="0">
                <a:latin typeface="Chalkboard SE Regular"/>
                <a:cs typeface="Chalkboard SE Regular"/>
              </a:rPr>
              <a:t>discourage* </a:t>
            </a:r>
            <a:r>
              <a:rPr lang="en-US" dirty="0" smtClean="0">
                <a:solidFill>
                  <a:srgbClr val="FF0000"/>
                </a:solidFill>
                <a:latin typeface="Chalkboard SE Regular"/>
                <a:cs typeface="Chalkboard SE Regular"/>
              </a:rPr>
              <a:t>[In the midst of all this discouragement was there a discouragement?]</a:t>
            </a:r>
            <a:r>
              <a:rPr lang="en-US" dirty="0" smtClean="0">
                <a:latin typeface="Chalkboard SE Regular"/>
                <a:cs typeface="Chalkboard SE Regular"/>
              </a:rPr>
              <a:t>black </a:t>
            </a:r>
            <a:r>
              <a:rPr lang="en-US" dirty="0">
                <a:latin typeface="Chalkboard SE Regular"/>
                <a:cs typeface="Chalkboard SE Regular"/>
              </a:rPr>
              <a:t>immigrants to rent property in most areas in Chicago. In 1954 the U.S. Supreme Court issued its landmark ruling on </a:t>
            </a:r>
            <a:r>
              <a:rPr lang="en-US" dirty="0" smtClean="0">
                <a:latin typeface="Chalkboard SE Regular"/>
                <a:cs typeface="Chalkboard SE Regular"/>
              </a:rPr>
              <a:t>school segregation </a:t>
            </a:r>
            <a:r>
              <a:rPr lang="en-US" dirty="0">
                <a:latin typeface="Chalkboard SE Regular"/>
                <a:cs typeface="Chalkboard SE Regular"/>
              </a:rPr>
              <a:t>in Brown vs. Board Education. In May of 2016 I was in Clarksdale Mississippi again. In May 2016 the federal judge Debra M. Brown ordered the *desegregation</a:t>
            </a:r>
            <a:r>
              <a:rPr lang="en-US" dirty="0" smtClean="0">
                <a:latin typeface="Chalkboard SE Regular"/>
                <a:cs typeface="Chalkboard SE Regular"/>
              </a:rPr>
              <a:t>*</a:t>
            </a:r>
            <a:r>
              <a:rPr lang="en-US" dirty="0" smtClean="0">
                <a:solidFill>
                  <a:srgbClr val="FF0000"/>
                </a:solidFill>
                <a:latin typeface="Chalkboard SE Regular"/>
                <a:cs typeface="Chalkboard SE Regular"/>
              </a:rPr>
              <a:t>[In the midst of all that desegregation was there a desegregation?]</a:t>
            </a:r>
            <a:r>
              <a:rPr lang="en-US" dirty="0" smtClean="0">
                <a:latin typeface="Chalkboard SE Regular"/>
                <a:cs typeface="Chalkboard SE Regular"/>
              </a:rPr>
              <a:t> </a:t>
            </a:r>
            <a:r>
              <a:rPr lang="en-US" dirty="0">
                <a:latin typeface="Chalkboard SE Regular"/>
                <a:cs typeface="Chalkboard SE Regular"/>
              </a:rPr>
              <a:t>of the school district of the area</a:t>
            </a:r>
            <a:r>
              <a:rPr lang="en-US" dirty="0" smtClean="0">
                <a:latin typeface="Chalkboard SE Regular"/>
                <a:cs typeface="Chalkboard SE Regular"/>
              </a:rPr>
              <a:t>.</a:t>
            </a:r>
          </a:p>
          <a:p>
            <a:r>
              <a:rPr lang="en-US" dirty="0" smtClean="0">
                <a:latin typeface="Chalkboard SE Regular"/>
                <a:cs typeface="Chalkboard SE Regular"/>
              </a:rPr>
              <a:t>What is this phenomenon that we may thus mark in red with Kierkegaard’s irony?</a:t>
            </a:r>
          </a:p>
          <a:p>
            <a:r>
              <a:rPr lang="en-US" dirty="0" smtClean="0">
                <a:latin typeface="Chalkboard SE Regular"/>
                <a:cs typeface="Chalkboard SE Regular"/>
              </a:rPr>
              <a:t>What can we think about it? What can we think about my being haunted by Clarksdale Mississippi?</a:t>
            </a:r>
            <a:endParaRPr lang="en-US" dirty="0">
              <a:latin typeface="Chalkboard SE Regular"/>
              <a:cs typeface="Chalkboard SE Regular"/>
            </a:endParaRPr>
          </a:p>
        </p:txBody>
      </p:sp>
    </p:spTree>
    <p:extLst>
      <p:ext uri="{BB962C8B-B14F-4D97-AF65-F5344CB8AC3E}">
        <p14:creationId xmlns:p14="http://schemas.microsoft.com/office/powerpoint/2010/main" val="7547786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In the beginning of *</a:t>
            </a:r>
            <a:r>
              <a:rPr lang="en-US" sz="3600" dirty="0" smtClean="0">
                <a:solidFill>
                  <a:srgbClr val="FF0000"/>
                </a:solidFill>
              </a:rPr>
              <a:t>the</a:t>
            </a:r>
            <a:r>
              <a:rPr lang="en-US" sz="3600" dirty="0" smtClean="0"/>
              <a:t>* Lectures on Human Value which is *</a:t>
            </a:r>
            <a:r>
              <a:rPr lang="en-US" sz="3600" dirty="0" smtClean="0">
                <a:solidFill>
                  <a:srgbClr val="FF0000"/>
                </a:solidFill>
              </a:rPr>
              <a:t>her</a:t>
            </a:r>
            <a:r>
              <a:rPr lang="en-US" sz="3600" dirty="0" smtClean="0"/>
              <a:t>* Lectures on the Lives of Animals</a:t>
            </a:r>
            <a:endParaRPr lang="en-US" sz="3600" dirty="0"/>
          </a:p>
        </p:txBody>
      </p:sp>
      <p:sp>
        <p:nvSpPr>
          <p:cNvPr id="3" name="Content Placeholder 2"/>
          <p:cNvSpPr>
            <a:spLocks noGrp="1"/>
          </p:cNvSpPr>
          <p:nvPr>
            <p:ph idx="1"/>
          </p:nvPr>
        </p:nvSpPr>
        <p:spPr/>
        <p:txBody>
          <a:bodyPr/>
          <a:lstStyle/>
          <a:p>
            <a:r>
              <a:rPr lang="en-US" dirty="0" smtClean="0"/>
              <a:t>Coetzee (</a:t>
            </a:r>
            <a:r>
              <a:rPr lang="en-US" dirty="0" smtClean="0">
                <a:solidFill>
                  <a:srgbClr val="FF0000"/>
                </a:solidFill>
              </a:rPr>
              <a:t>he</a:t>
            </a:r>
            <a:r>
              <a:rPr lang="en-US" dirty="0" smtClean="0"/>
              <a:t>) writes: </a:t>
            </a:r>
            <a:endParaRPr lang="en-US" dirty="0"/>
          </a:p>
        </p:txBody>
      </p:sp>
      <p:pic>
        <p:nvPicPr>
          <p:cNvPr id="4" name="Content Placeholder 8" descr="Screenshot 2016-10-16 13.16.47.png"/>
          <p:cNvPicPr>
            <a:picLocks noChangeAspect="1"/>
          </p:cNvPicPr>
          <p:nvPr/>
        </p:nvPicPr>
        <p:blipFill>
          <a:blip r:embed="rId2">
            <a:extLst>
              <a:ext uri="{28A0092B-C50C-407E-A947-70E740481C1C}">
                <a14:useLocalDpi xmlns:a14="http://schemas.microsoft.com/office/drawing/2010/main" val="0"/>
              </a:ext>
            </a:extLst>
          </a:blip>
          <a:srcRect t="-9697" b="-9697"/>
          <a:stretch>
            <a:fillRect/>
          </a:stretch>
        </p:blipFill>
        <p:spPr>
          <a:xfrm>
            <a:off x="460375" y="2352271"/>
            <a:ext cx="8302625" cy="4257675"/>
          </a:xfrm>
          <a:prstGeom prst="rect">
            <a:avLst/>
          </a:prstGeom>
        </p:spPr>
      </p:pic>
    </p:spTree>
    <p:extLst>
      <p:ext uri="{BB962C8B-B14F-4D97-AF65-F5344CB8AC3E}">
        <p14:creationId xmlns:p14="http://schemas.microsoft.com/office/powerpoint/2010/main" val="35195389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shot 2016-10-16 13.18.17.png"/>
          <p:cNvPicPr>
            <a:picLocks noGrp="1" noChangeAspect="1"/>
          </p:cNvPicPr>
          <p:nvPr>
            <p:ph idx="1"/>
          </p:nvPr>
        </p:nvPicPr>
        <p:blipFill>
          <a:blip r:embed="rId2">
            <a:extLst>
              <a:ext uri="{28A0092B-C50C-407E-A947-70E740481C1C}">
                <a14:useLocalDpi xmlns:a14="http://schemas.microsoft.com/office/drawing/2010/main" val="0"/>
              </a:ext>
            </a:extLst>
          </a:blip>
          <a:srcRect t="224" b="224"/>
          <a:stretch>
            <a:fillRect/>
          </a:stretch>
        </p:blipFill>
        <p:spPr>
          <a:xfrm>
            <a:off x="685800" y="1550988"/>
            <a:ext cx="7770813" cy="4575175"/>
          </a:xfrm>
        </p:spPr>
      </p:pic>
    </p:spTree>
    <p:extLst>
      <p:ext uri="{BB962C8B-B14F-4D97-AF65-F5344CB8AC3E}">
        <p14:creationId xmlns:p14="http://schemas.microsoft.com/office/powerpoint/2010/main" val="395967816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8872</TotalTime>
  <Words>2428</Words>
  <Application>Microsoft Macintosh PowerPoint</Application>
  <PresentationFormat>On-screen Show (4:3)</PresentationFormat>
  <Paragraphs>82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Story</vt:lpstr>
      <vt:lpstr> Dehumanizing Humanities: Thinking ourselves into the Being of Another   “Clarksdale Mississippi”</vt:lpstr>
      <vt:lpstr>This May I was in Clarksdale Mississippi:</vt:lpstr>
      <vt:lpstr>Clarksdale Mississippi is  a small town in the Yazoo-Mississippi Delta in the Northern American south</vt:lpstr>
      <vt:lpstr>the asterix</vt:lpstr>
      <vt:lpstr>PowerPoint Presentation</vt:lpstr>
      <vt:lpstr>The text</vt:lpstr>
      <vt:lpstr>PowerPoint Presentation</vt:lpstr>
      <vt:lpstr>In the beginning of *the* Lectures on Human Value which is *her* Lectures on the Lives of Animals</vt:lpstr>
      <vt:lpstr>PowerPoint Presentation</vt:lpstr>
      <vt:lpstr>PowerPoint Presentation</vt:lpstr>
      <vt:lpstr>PowerPoint Presentation</vt:lpstr>
      <vt:lpstr>PowerPoint Presentation</vt:lpstr>
      <vt:lpstr>But what is it for me to be haunted by Clarksdale Mississippi? What is it for her to be haunted by the Lives of Animals?</vt:lpstr>
      <vt:lpstr>In the first series of interpretations of this text</vt:lpstr>
      <vt:lpstr>The knowledge that haunts Costello</vt:lpstr>
      <vt:lpstr>PowerPoint Presentation</vt:lpstr>
      <vt:lpstr>On Diamond’s suggestion</vt:lpstr>
      <vt:lpstr>So that perhaps I am being haunted by Clarksdale Mississippi </vt:lpstr>
      <vt:lpstr>AND PERHAPS MY BEING HAUNTED BY CLARKSDALE MISSISSIPPI </vt:lpstr>
      <vt:lpstr>BUT CLARKSDALE HAUNTS ME STILL. COSTELLO HAUNTS ME  STILL. HER WORDS DON’T LET ME REST IN PEACE.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ourselves into the Being of Another</dc:title>
  <dc:creator>Evgenia</dc:creator>
  <cp:lastModifiedBy>Evgenia</cp:lastModifiedBy>
  <cp:revision>221</cp:revision>
  <dcterms:created xsi:type="dcterms:W3CDTF">2016-10-06T12:58:45Z</dcterms:created>
  <dcterms:modified xsi:type="dcterms:W3CDTF">2016-10-24T14:06:05Z</dcterms:modified>
</cp:coreProperties>
</file>